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268" r:id="rId18"/>
    <p:sldId id="14999269" r:id="rId19"/>
    <p:sldId id="14999270" r:id="rId20"/>
    <p:sldId id="14999134" r:id="rId21"/>
    <p:sldId id="14999196" r:id="rId22"/>
    <p:sldId id="14999271" r:id="rId23"/>
    <p:sldId id="14999135" r:id="rId24"/>
    <p:sldId id="14999197" r:id="rId25"/>
    <p:sldId id="14999248" r:id="rId26"/>
    <p:sldId id="14999249" r:id="rId27"/>
    <p:sldId id="14999136" r:id="rId28"/>
    <p:sldId id="14999198" r:id="rId29"/>
    <p:sldId id="14999250" r:id="rId30"/>
    <p:sldId id="14999137" r:id="rId31"/>
    <p:sldId id="14999199" r:id="rId32"/>
    <p:sldId id="14999251" r:id="rId33"/>
    <p:sldId id="14999138" r:id="rId34"/>
    <p:sldId id="14999200" r:id="rId35"/>
    <p:sldId id="14999252" r:id="rId36"/>
    <p:sldId id="14999253" r:id="rId37"/>
    <p:sldId id="14998706" r:id="rId38"/>
    <p:sldId id="14999201" r:id="rId39"/>
    <p:sldId id="14999127" r:id="rId40"/>
    <p:sldId id="14999216" r:id="rId41"/>
    <p:sldId id="14999145" r:id="rId42"/>
    <p:sldId id="14999202" r:id="rId43"/>
    <p:sldId id="14999146" r:id="rId44"/>
    <p:sldId id="14999203" r:id="rId45"/>
    <p:sldId id="14999204" r:id="rId46"/>
    <p:sldId id="14999205" r:id="rId47"/>
    <p:sldId id="14999147" r:id="rId48"/>
    <p:sldId id="14999206" r:id="rId49"/>
    <p:sldId id="14999207" r:id="rId50"/>
    <p:sldId id="14999254" r:id="rId51"/>
    <p:sldId id="14999208" r:id="rId52"/>
    <p:sldId id="14999255" r:id="rId53"/>
    <p:sldId id="14999256" r:id="rId54"/>
    <p:sldId id="14999257" r:id="rId55"/>
    <p:sldId id="14999258" r:id="rId56"/>
    <p:sldId id="14999148" r:id="rId57"/>
    <p:sldId id="14999209" r:id="rId58"/>
    <p:sldId id="14999259" r:id="rId59"/>
    <p:sldId id="14999149" r:id="rId60"/>
    <p:sldId id="14999210" r:id="rId61"/>
    <p:sldId id="14999211" r:id="rId62"/>
    <p:sldId id="14999150" r:id="rId63"/>
    <p:sldId id="14999212" r:id="rId64"/>
    <p:sldId id="14999151" r:id="rId65"/>
    <p:sldId id="14999213" r:id="rId66"/>
    <p:sldId id="14999152" r:id="rId67"/>
    <p:sldId id="14999214" r:id="rId68"/>
    <p:sldId id="14999215" r:id="rId69"/>
    <p:sldId id="14999128" r:id="rId70"/>
    <p:sldId id="14999217" r:id="rId71"/>
    <p:sldId id="14999157" r:id="rId72"/>
    <p:sldId id="14999218" r:id="rId73"/>
    <p:sldId id="14999260" r:id="rId74"/>
    <p:sldId id="14999158" r:id="rId75"/>
    <p:sldId id="14999219" r:id="rId76"/>
    <p:sldId id="14999159" r:id="rId77"/>
    <p:sldId id="14999220" r:id="rId78"/>
    <p:sldId id="14999160" r:id="rId79"/>
    <p:sldId id="14999221" r:id="rId80"/>
    <p:sldId id="14998707" r:id="rId81"/>
    <p:sldId id="14999223" r:id="rId82"/>
    <p:sldId id="14999166" r:id="rId83"/>
    <p:sldId id="14999224" r:id="rId84"/>
    <p:sldId id="14999167" r:id="rId85"/>
    <p:sldId id="14999225" r:id="rId86"/>
    <p:sldId id="14999261" r:id="rId87"/>
    <p:sldId id="14999168" r:id="rId88"/>
    <p:sldId id="14999227" r:id="rId89"/>
    <p:sldId id="14999262" r:id="rId90"/>
    <p:sldId id="14999169" r:id="rId91"/>
    <p:sldId id="14999226" r:id="rId92"/>
    <p:sldId id="14998708" r:id="rId93"/>
    <p:sldId id="14999174" r:id="rId94"/>
    <p:sldId id="14999228" r:id="rId95"/>
    <p:sldId id="14999263" r:id="rId96"/>
    <p:sldId id="14999175" r:id="rId97"/>
    <p:sldId id="14999233" r:id="rId98"/>
    <p:sldId id="14999234" r:id="rId99"/>
    <p:sldId id="14999235" r:id="rId100"/>
    <p:sldId id="14999265" r:id="rId101"/>
    <p:sldId id="14999178" r:id="rId102"/>
    <p:sldId id="14999236" r:id="rId103"/>
    <p:sldId id="14999266" r:id="rId104"/>
    <p:sldId id="14999179" r:id="rId105"/>
    <p:sldId id="14999237" r:id="rId106"/>
    <p:sldId id="14999238" r:id="rId107"/>
    <p:sldId id="14999239" r:id="rId108"/>
    <p:sldId id="14999240" r:id="rId109"/>
    <p:sldId id="14999184" r:id="rId110"/>
    <p:sldId id="14999241" r:id="rId111"/>
    <p:sldId id="14999267" r:id="rId112"/>
    <p:sldId id="14999242" r:id="rId113"/>
    <p:sldId id="14999243" r:id="rId114"/>
    <p:sldId id="14999244" r:id="rId115"/>
    <p:sldId id="14999245" r:id="rId116"/>
    <p:sldId id="14999246" r:id="rId117"/>
    <p:sldId id="14998709" r:id="rId118"/>
    <p:sldId id="14999247" r:id="rId119"/>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268"/>
            <p14:sldId id="14999269"/>
            <p14:sldId id="14999270"/>
            <p14:sldId id="14999134"/>
            <p14:sldId id="14999196"/>
            <p14:sldId id="14999271"/>
            <p14:sldId id="14999135"/>
            <p14:sldId id="14999197"/>
            <p14:sldId id="14999248"/>
            <p14:sldId id="14999249"/>
            <p14:sldId id="14999136"/>
            <p14:sldId id="14999198"/>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07"/>
            <p14:sldId id="14999254"/>
            <p14:sldId id="14999208"/>
            <p14:sldId id="14999255"/>
            <p14:sldId id="14999256"/>
            <p14:sldId id="14999257"/>
            <p14:sldId id="14999258"/>
            <p14:sldId id="14999148"/>
            <p14:sldId id="14999209"/>
            <p14:sldId id="1499925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260"/>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261"/>
            <p14:sldId id="14999168"/>
            <p14:sldId id="14999227"/>
            <p14:sldId id="14999262"/>
            <p14:sldId id="14999169"/>
            <p14:sldId id="14999226"/>
          </p14:sldIdLst>
        </p14:section>
        <p14:section name="5 Discussions" id="{E76C1359-7CF5-4D7C-83DC-BAD21E8B5E63}">
          <p14:sldIdLst>
            <p14:sldId id="14998708"/>
            <p14:sldId id="14999174"/>
            <p14:sldId id="14999228"/>
            <p14:sldId id="14999263"/>
            <p14:sldId id="14999175"/>
            <p14:sldId id="14999233"/>
            <p14:sldId id="14999234"/>
            <p14:sldId id="14999235"/>
            <p14:sldId id="14999265"/>
            <p14:sldId id="14999178"/>
            <p14:sldId id="14999236"/>
            <p14:sldId id="14999266"/>
            <p14:sldId id="14999179"/>
            <p14:sldId id="14999237"/>
            <p14:sldId id="14999238"/>
            <p14:sldId id="14999239"/>
            <p14:sldId id="14999240"/>
            <p14:sldId id="14999184"/>
            <p14:sldId id="14999241"/>
            <p14:sldId id="14999267"/>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678" autoAdjust="0"/>
  </p:normalViewPr>
  <p:slideViewPr>
    <p:cSldViewPr snapToGrid="0">
      <p:cViewPr varScale="1">
        <p:scale>
          <a:sx n="111" d="100"/>
          <a:sy n="111" d="100"/>
        </p:scale>
        <p:origin x="1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12/31/2024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12/31/2024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12/31/2024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4.xml"/><Relationship Id="rId1" Type="http://schemas.openxmlformats.org/officeDocument/2006/relationships/tags" Target="../tags/tag873.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101.xml.rels><?xml version="1.0" encoding="UTF-8" standalone="yes"?>
<Relationships xmlns="http://schemas.openxmlformats.org/package/2006/relationships"><Relationship Id="rId8" Type="http://schemas.openxmlformats.org/officeDocument/2006/relationships/tags" Target="../tags/tag882.xml"/><Relationship Id="rId13" Type="http://schemas.openxmlformats.org/officeDocument/2006/relationships/tags" Target="../tags/tag887.xml"/><Relationship Id="rId18" Type="http://schemas.openxmlformats.org/officeDocument/2006/relationships/tags" Target="../tags/tag892.xml"/><Relationship Id="rId3" Type="http://schemas.openxmlformats.org/officeDocument/2006/relationships/tags" Target="../tags/tag877.xml"/><Relationship Id="rId21" Type="http://schemas.openxmlformats.org/officeDocument/2006/relationships/slide" Target="slide104.xml"/><Relationship Id="rId7" Type="http://schemas.openxmlformats.org/officeDocument/2006/relationships/tags" Target="../tags/tag881.xml"/><Relationship Id="rId12" Type="http://schemas.openxmlformats.org/officeDocument/2006/relationships/tags" Target="../tags/tag886.xml"/><Relationship Id="rId17" Type="http://schemas.openxmlformats.org/officeDocument/2006/relationships/tags" Target="../tags/tag891.xml"/><Relationship Id="rId2" Type="http://schemas.openxmlformats.org/officeDocument/2006/relationships/tags" Target="../tags/tag876.xml"/><Relationship Id="rId16" Type="http://schemas.openxmlformats.org/officeDocument/2006/relationships/tags" Target="../tags/tag890.xml"/><Relationship Id="rId20" Type="http://schemas.openxmlformats.org/officeDocument/2006/relationships/slide" Target="slide109.xml"/><Relationship Id="rId1" Type="http://schemas.openxmlformats.org/officeDocument/2006/relationships/tags" Target="../tags/tag875.xml"/><Relationship Id="rId6" Type="http://schemas.openxmlformats.org/officeDocument/2006/relationships/tags" Target="../tags/tag880.xml"/><Relationship Id="rId11" Type="http://schemas.openxmlformats.org/officeDocument/2006/relationships/tags" Target="../tags/tag885.xml"/><Relationship Id="rId24" Type="http://schemas.openxmlformats.org/officeDocument/2006/relationships/slide" Target="slide93.xml"/><Relationship Id="rId5" Type="http://schemas.openxmlformats.org/officeDocument/2006/relationships/tags" Target="../tags/tag879.xml"/><Relationship Id="rId15" Type="http://schemas.openxmlformats.org/officeDocument/2006/relationships/tags" Target="../tags/tag889.xml"/><Relationship Id="rId23" Type="http://schemas.openxmlformats.org/officeDocument/2006/relationships/slide" Target="slide96.xml"/><Relationship Id="rId10" Type="http://schemas.openxmlformats.org/officeDocument/2006/relationships/tags" Target="../tags/tag884.xml"/><Relationship Id="rId19" Type="http://schemas.openxmlformats.org/officeDocument/2006/relationships/slideLayout" Target="../slideLayouts/slideLayout6.xml"/><Relationship Id="rId4" Type="http://schemas.openxmlformats.org/officeDocument/2006/relationships/tags" Target="../tags/tag878.xml"/><Relationship Id="rId9" Type="http://schemas.openxmlformats.org/officeDocument/2006/relationships/tags" Target="../tags/tag883.xml"/><Relationship Id="rId14" Type="http://schemas.openxmlformats.org/officeDocument/2006/relationships/tags" Target="../tags/tag888.xml"/><Relationship Id="rId22" Type="http://schemas.openxmlformats.org/officeDocument/2006/relationships/slide" Target="slide101.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893.xml"/><Relationship Id="rId5" Type="http://schemas.openxmlformats.org/officeDocument/2006/relationships/image" Target="../media/image70.png"/><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5.xml"/><Relationship Id="rId1" Type="http://schemas.openxmlformats.org/officeDocument/2006/relationships/tags" Target="../tags/tag894.xml"/><Relationship Id="rId5" Type="http://schemas.openxmlformats.org/officeDocument/2006/relationships/image" Target="../media/image1.emf"/><Relationship Id="rId4" Type="http://schemas.openxmlformats.org/officeDocument/2006/relationships/oleObject" Target="../embeddings/oleObject75.bin"/></Relationships>
</file>

<file path=ppt/slides/_rels/slide104.xml.rels><?xml version="1.0" encoding="UTF-8" standalone="yes"?>
<Relationships xmlns="http://schemas.openxmlformats.org/package/2006/relationships"><Relationship Id="rId8" Type="http://schemas.openxmlformats.org/officeDocument/2006/relationships/tags" Target="../tags/tag903.xml"/><Relationship Id="rId13" Type="http://schemas.openxmlformats.org/officeDocument/2006/relationships/tags" Target="../tags/tag908.xml"/><Relationship Id="rId18" Type="http://schemas.openxmlformats.org/officeDocument/2006/relationships/tags" Target="../tags/tag913.xml"/><Relationship Id="rId3" Type="http://schemas.openxmlformats.org/officeDocument/2006/relationships/tags" Target="../tags/tag898.xml"/><Relationship Id="rId21" Type="http://schemas.openxmlformats.org/officeDocument/2006/relationships/slide" Target="slide104.xml"/><Relationship Id="rId7" Type="http://schemas.openxmlformats.org/officeDocument/2006/relationships/tags" Target="../tags/tag902.xml"/><Relationship Id="rId12" Type="http://schemas.openxmlformats.org/officeDocument/2006/relationships/tags" Target="../tags/tag907.xml"/><Relationship Id="rId17" Type="http://schemas.openxmlformats.org/officeDocument/2006/relationships/tags" Target="../tags/tag912.xml"/><Relationship Id="rId2" Type="http://schemas.openxmlformats.org/officeDocument/2006/relationships/tags" Target="../tags/tag897.xml"/><Relationship Id="rId16" Type="http://schemas.openxmlformats.org/officeDocument/2006/relationships/tags" Target="../tags/tag911.xml"/><Relationship Id="rId20" Type="http://schemas.openxmlformats.org/officeDocument/2006/relationships/slide" Target="slide109.xml"/><Relationship Id="rId1" Type="http://schemas.openxmlformats.org/officeDocument/2006/relationships/tags" Target="../tags/tag896.xml"/><Relationship Id="rId6" Type="http://schemas.openxmlformats.org/officeDocument/2006/relationships/tags" Target="../tags/tag901.xml"/><Relationship Id="rId11" Type="http://schemas.openxmlformats.org/officeDocument/2006/relationships/tags" Target="../tags/tag906.xml"/><Relationship Id="rId24" Type="http://schemas.openxmlformats.org/officeDocument/2006/relationships/slide" Target="slide93.xml"/><Relationship Id="rId5" Type="http://schemas.openxmlformats.org/officeDocument/2006/relationships/tags" Target="../tags/tag900.xml"/><Relationship Id="rId15" Type="http://schemas.openxmlformats.org/officeDocument/2006/relationships/tags" Target="../tags/tag910.xml"/><Relationship Id="rId23" Type="http://schemas.openxmlformats.org/officeDocument/2006/relationships/slide" Target="slide96.xml"/><Relationship Id="rId10" Type="http://schemas.openxmlformats.org/officeDocument/2006/relationships/tags" Target="../tags/tag905.xml"/><Relationship Id="rId19" Type="http://schemas.openxmlformats.org/officeDocument/2006/relationships/slideLayout" Target="../slideLayouts/slideLayout6.xml"/><Relationship Id="rId4" Type="http://schemas.openxmlformats.org/officeDocument/2006/relationships/tags" Target="../tags/tag899.xml"/><Relationship Id="rId9" Type="http://schemas.openxmlformats.org/officeDocument/2006/relationships/tags" Target="../tags/tag904.xml"/><Relationship Id="rId14" Type="http://schemas.openxmlformats.org/officeDocument/2006/relationships/tags" Target="../tags/tag909.xml"/><Relationship Id="rId22" Type="http://schemas.openxmlformats.org/officeDocument/2006/relationships/slide" Target="slide10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5.xml"/><Relationship Id="rId1" Type="http://schemas.openxmlformats.org/officeDocument/2006/relationships/tags" Target="../tags/tag914.xml"/><Relationship Id="rId6" Type="http://schemas.openxmlformats.org/officeDocument/2006/relationships/image" Target="../media/image71.png"/><Relationship Id="rId5" Type="http://schemas.openxmlformats.org/officeDocument/2006/relationships/image" Target="../media/image1.emf"/><Relationship Id="rId4" Type="http://schemas.openxmlformats.org/officeDocument/2006/relationships/oleObject" Target="../embeddings/oleObject76.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7.xml"/><Relationship Id="rId1" Type="http://schemas.openxmlformats.org/officeDocument/2006/relationships/tags" Target="../tags/tag916.xml"/><Relationship Id="rId6" Type="http://schemas.openxmlformats.org/officeDocument/2006/relationships/image" Target="../media/image72.pn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9.xml"/><Relationship Id="rId1" Type="http://schemas.openxmlformats.org/officeDocument/2006/relationships/tags" Target="../tags/tag918.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1.xml"/><Relationship Id="rId1" Type="http://schemas.openxmlformats.org/officeDocument/2006/relationships/tags" Target="../tags/tag920.xml"/><Relationship Id="rId5" Type="http://schemas.openxmlformats.org/officeDocument/2006/relationships/image" Target="../media/image1.emf"/><Relationship Id="rId4" Type="http://schemas.openxmlformats.org/officeDocument/2006/relationships/oleObject" Target="../embeddings/oleObject79.bin"/></Relationships>
</file>

<file path=ppt/slides/_rels/slide109.xml.rels><?xml version="1.0" encoding="UTF-8" standalone="yes"?>
<Relationships xmlns="http://schemas.openxmlformats.org/package/2006/relationships"><Relationship Id="rId8" Type="http://schemas.openxmlformats.org/officeDocument/2006/relationships/tags" Target="../tags/tag929.xml"/><Relationship Id="rId13" Type="http://schemas.openxmlformats.org/officeDocument/2006/relationships/tags" Target="../tags/tag934.xml"/><Relationship Id="rId18" Type="http://schemas.openxmlformats.org/officeDocument/2006/relationships/tags" Target="../tags/tag939.xml"/><Relationship Id="rId3" Type="http://schemas.openxmlformats.org/officeDocument/2006/relationships/tags" Target="../tags/tag924.xml"/><Relationship Id="rId21" Type="http://schemas.openxmlformats.org/officeDocument/2006/relationships/slide" Target="slide104.xml"/><Relationship Id="rId7" Type="http://schemas.openxmlformats.org/officeDocument/2006/relationships/tags" Target="../tags/tag928.xml"/><Relationship Id="rId12" Type="http://schemas.openxmlformats.org/officeDocument/2006/relationships/tags" Target="../tags/tag933.xml"/><Relationship Id="rId17" Type="http://schemas.openxmlformats.org/officeDocument/2006/relationships/tags" Target="../tags/tag938.xml"/><Relationship Id="rId2" Type="http://schemas.openxmlformats.org/officeDocument/2006/relationships/tags" Target="../tags/tag923.xml"/><Relationship Id="rId16" Type="http://schemas.openxmlformats.org/officeDocument/2006/relationships/tags" Target="../tags/tag937.xml"/><Relationship Id="rId20" Type="http://schemas.openxmlformats.org/officeDocument/2006/relationships/slide" Target="slide109.xml"/><Relationship Id="rId1" Type="http://schemas.openxmlformats.org/officeDocument/2006/relationships/tags" Target="../tags/tag922.xml"/><Relationship Id="rId6" Type="http://schemas.openxmlformats.org/officeDocument/2006/relationships/tags" Target="../tags/tag927.xml"/><Relationship Id="rId11" Type="http://schemas.openxmlformats.org/officeDocument/2006/relationships/tags" Target="../tags/tag932.xml"/><Relationship Id="rId24" Type="http://schemas.openxmlformats.org/officeDocument/2006/relationships/slide" Target="slide93.xml"/><Relationship Id="rId5" Type="http://schemas.openxmlformats.org/officeDocument/2006/relationships/tags" Target="../tags/tag926.xml"/><Relationship Id="rId15" Type="http://schemas.openxmlformats.org/officeDocument/2006/relationships/tags" Target="../tags/tag936.xml"/><Relationship Id="rId23" Type="http://schemas.openxmlformats.org/officeDocument/2006/relationships/slide" Target="slide96.xml"/><Relationship Id="rId10" Type="http://schemas.openxmlformats.org/officeDocument/2006/relationships/tags" Target="../tags/tag931.xml"/><Relationship Id="rId19" Type="http://schemas.openxmlformats.org/officeDocument/2006/relationships/slideLayout" Target="../slideLayouts/slideLayout6.xml"/><Relationship Id="rId4" Type="http://schemas.openxmlformats.org/officeDocument/2006/relationships/tags" Target="../tags/tag925.xml"/><Relationship Id="rId9" Type="http://schemas.openxmlformats.org/officeDocument/2006/relationships/tags" Target="../tags/tag930.xml"/><Relationship Id="rId14" Type="http://schemas.openxmlformats.org/officeDocument/2006/relationships/tags" Target="../tags/tag935.xml"/><Relationship Id="rId22" Type="http://schemas.openxmlformats.org/officeDocument/2006/relationships/slide" Target="slide10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1.xml"/><Relationship Id="rId1" Type="http://schemas.openxmlformats.org/officeDocument/2006/relationships/tags" Target="../tags/tag940.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3.xml"/><Relationship Id="rId1" Type="http://schemas.openxmlformats.org/officeDocument/2006/relationships/tags" Target="../tags/tag942.xm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5.xml"/><Relationship Id="rId1" Type="http://schemas.openxmlformats.org/officeDocument/2006/relationships/tags" Target="../tags/tag944.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7.xml"/><Relationship Id="rId1" Type="http://schemas.openxmlformats.org/officeDocument/2006/relationships/tags" Target="../tags/tag946.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9.xml"/><Relationship Id="rId1" Type="http://schemas.openxmlformats.org/officeDocument/2006/relationships/tags" Target="../tags/tag948.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5" Type="http://schemas.openxmlformats.org/officeDocument/2006/relationships/image" Target="../media/image1.emf"/><Relationship Id="rId4" Type="http://schemas.openxmlformats.org/officeDocument/2006/relationships/oleObject" Target="../embeddings/oleObject85.bin"/></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3.xml"/><Relationship Id="rId1" Type="http://schemas.openxmlformats.org/officeDocument/2006/relationships/tags" Target="../tags/tag952.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117.xml.rels><?xml version="1.0" encoding="UTF-8" standalone="yes"?>
<Relationships xmlns="http://schemas.openxmlformats.org/package/2006/relationships"><Relationship Id="rId8" Type="http://schemas.openxmlformats.org/officeDocument/2006/relationships/tags" Target="../tags/tag961.xml"/><Relationship Id="rId13" Type="http://schemas.openxmlformats.org/officeDocument/2006/relationships/tags" Target="../tags/tag966.xml"/><Relationship Id="rId18" Type="http://schemas.openxmlformats.org/officeDocument/2006/relationships/tags" Target="../tags/tag971.xml"/><Relationship Id="rId26" Type="http://schemas.openxmlformats.org/officeDocument/2006/relationships/slide" Target="slide80.xml"/><Relationship Id="rId3" Type="http://schemas.openxmlformats.org/officeDocument/2006/relationships/tags" Target="../tags/tag956.xml"/><Relationship Id="rId21" Type="http://schemas.openxmlformats.org/officeDocument/2006/relationships/tags" Target="../tags/tag974.xml"/><Relationship Id="rId7" Type="http://schemas.openxmlformats.org/officeDocument/2006/relationships/tags" Target="../tags/tag960.xml"/><Relationship Id="rId12" Type="http://schemas.openxmlformats.org/officeDocument/2006/relationships/tags" Target="../tags/tag965.xml"/><Relationship Id="rId17" Type="http://schemas.openxmlformats.org/officeDocument/2006/relationships/tags" Target="../tags/tag970.xml"/><Relationship Id="rId25" Type="http://schemas.openxmlformats.org/officeDocument/2006/relationships/slide" Target="slide92.xml"/><Relationship Id="rId2" Type="http://schemas.openxmlformats.org/officeDocument/2006/relationships/tags" Target="../tags/tag955.xml"/><Relationship Id="rId16" Type="http://schemas.openxmlformats.org/officeDocument/2006/relationships/tags" Target="../tags/tag969.xml"/><Relationship Id="rId20" Type="http://schemas.openxmlformats.org/officeDocument/2006/relationships/tags" Target="../tags/tag973.xml"/><Relationship Id="rId29" Type="http://schemas.openxmlformats.org/officeDocument/2006/relationships/slide" Target="slide4.xml"/><Relationship Id="rId1" Type="http://schemas.openxmlformats.org/officeDocument/2006/relationships/tags" Target="../tags/tag954.xml"/><Relationship Id="rId6" Type="http://schemas.openxmlformats.org/officeDocument/2006/relationships/tags" Target="../tags/tag959.xml"/><Relationship Id="rId11" Type="http://schemas.openxmlformats.org/officeDocument/2006/relationships/tags" Target="../tags/tag964.xml"/><Relationship Id="rId24" Type="http://schemas.openxmlformats.org/officeDocument/2006/relationships/slide" Target="slide117.xml"/><Relationship Id="rId5" Type="http://schemas.openxmlformats.org/officeDocument/2006/relationships/tags" Target="../tags/tag958.xml"/><Relationship Id="rId15" Type="http://schemas.openxmlformats.org/officeDocument/2006/relationships/tags" Target="../tags/tag968.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963.xml"/><Relationship Id="rId19" Type="http://schemas.openxmlformats.org/officeDocument/2006/relationships/tags" Target="../tags/tag972.xml"/><Relationship Id="rId31" Type="http://schemas.openxmlformats.org/officeDocument/2006/relationships/image" Target="../media/image1.emf"/><Relationship Id="rId4" Type="http://schemas.openxmlformats.org/officeDocument/2006/relationships/tags" Target="../tags/tag957.xml"/><Relationship Id="rId9" Type="http://schemas.openxmlformats.org/officeDocument/2006/relationships/tags" Target="../tags/tag962.xml"/><Relationship Id="rId14" Type="http://schemas.openxmlformats.org/officeDocument/2006/relationships/tags" Target="../tags/tag967.xml"/><Relationship Id="rId22" Type="http://schemas.openxmlformats.org/officeDocument/2006/relationships/tags" Target="../tags/tag975.xml"/><Relationship Id="rId27" Type="http://schemas.openxmlformats.org/officeDocument/2006/relationships/slide" Target="slide37.xml"/><Relationship Id="rId30" Type="http://schemas.openxmlformats.org/officeDocument/2006/relationships/oleObject" Target="../embeddings/oleObject87.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976.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80.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92.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17.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37.xml"/><Relationship Id="rId30"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9.jpeg"/><Relationship Id="rId18" Type="http://schemas.openxmlformats.org/officeDocument/2006/relationships/image" Target="../media/image24.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100.xml"/><Relationship Id="rId16" Type="http://schemas.openxmlformats.org/officeDocument/2006/relationships/image" Target="../media/image22.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7.jpeg"/><Relationship Id="rId5" Type="http://schemas.openxmlformats.org/officeDocument/2006/relationships/tags" Target="../tags/tag103.xml"/><Relationship Id="rId15" Type="http://schemas.openxmlformats.org/officeDocument/2006/relationships/image" Target="../media/image21.jpeg"/><Relationship Id="rId10" Type="http://schemas.openxmlformats.org/officeDocument/2006/relationships/image" Target="../media/image1.emf"/><Relationship Id="rId19" Type="http://schemas.openxmlformats.org/officeDocument/2006/relationships/image" Target="../media/image25.png"/><Relationship Id="rId4" Type="http://schemas.openxmlformats.org/officeDocument/2006/relationships/tags" Target="../tags/tag102.xml"/><Relationship Id="rId9" Type="http://schemas.openxmlformats.org/officeDocument/2006/relationships/oleObject" Target="../embeddings/oleObject13.bin"/><Relationship Id="rId1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27.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30.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33.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20.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23.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5.bin"/><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16.bin"/><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134.xml"/><Relationship Id="rId7" Type="http://schemas.openxmlformats.org/officeDocument/2006/relationships/image" Target="../media/image34.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slide" Target="slide23.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slide" Target="slide27.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slide" Target="slide30.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slide" Target="slide33.xml"/><Relationship Id="rId28" Type="http://schemas.openxmlformats.org/officeDocument/2006/relationships/slide" Target="slide15.xml"/><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9.jp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38.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image" Target="../media/image37.png"/><Relationship Id="rId5" Type="http://schemas.openxmlformats.org/officeDocument/2006/relationships/tags" Target="../tags/tag164.xml"/><Relationship Id="rId10" Type="http://schemas.openxmlformats.org/officeDocument/2006/relationships/image" Target="../media/image1.emf"/><Relationship Id="rId4" Type="http://schemas.openxmlformats.org/officeDocument/2006/relationships/tags" Target="../tags/tag163.xml"/><Relationship Id="rId9"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slide" Target="slide23.xml"/><Relationship Id="rId3" Type="http://schemas.openxmlformats.org/officeDocument/2006/relationships/tags" Target="../tags/tag169.xml"/><Relationship Id="rId21" Type="http://schemas.openxmlformats.org/officeDocument/2006/relationships/tags" Target="../tags/tag187.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slide" Target="slide27.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slide" Target="slide30.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slide" Target="slide33.xml"/><Relationship Id="rId28" Type="http://schemas.openxmlformats.org/officeDocument/2006/relationships/slide" Target="slide15.xml"/><Relationship Id="rId10" Type="http://schemas.openxmlformats.org/officeDocument/2006/relationships/tags" Target="../tags/tag176.xml"/><Relationship Id="rId19" Type="http://schemas.openxmlformats.org/officeDocument/2006/relationships/tags" Target="../tags/tag185.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5.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92.xml"/><Relationship Id="rId7" Type="http://schemas.openxmlformats.org/officeDocument/2006/relationships/image" Target="../media/image41.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1.emf"/><Relationship Id="rId5" Type="http://schemas.openxmlformats.org/officeDocument/2006/relationships/oleObject" Target="../embeddings/oleObject22.bin"/><Relationship Id="rId10" Type="http://schemas.openxmlformats.org/officeDocument/2006/relationships/image" Target="../media/image38.png"/><Relationship Id="rId4" Type="http://schemas.openxmlformats.org/officeDocument/2006/relationships/slideLayout" Target="../slideLayouts/slideLayout2.xml"/><Relationship Id="rId9" Type="http://schemas.openxmlformats.org/officeDocument/2006/relationships/image" Target="../media/image2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0.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4.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slide" Target="slide23.xml"/><Relationship Id="rId3" Type="http://schemas.openxmlformats.org/officeDocument/2006/relationships/tags" Target="../tags/tag197.xml"/><Relationship Id="rId21" Type="http://schemas.openxmlformats.org/officeDocument/2006/relationships/tags" Target="../tags/tag215.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slide" Target="slide27.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slide" Target="slide30.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slide" Target="slide33.xml"/><Relationship Id="rId28" Type="http://schemas.openxmlformats.org/officeDocument/2006/relationships/slide" Target="slide15.xml"/><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0.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19.x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37.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80.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92.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17.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slide" Target="slide23.xml"/><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slide" Target="slide27.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slide" Target="slide30.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slide" Target="slide33.xml"/><Relationship Id="rId28" Type="http://schemas.openxmlformats.org/officeDocument/2006/relationships/slide" Target="slide15.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31.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43.xml"/><Relationship Id="rId7" Type="http://schemas.openxmlformats.org/officeDocument/2006/relationships/image" Target="../media/image44.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6.xml"/><Relationship Id="rId7" Type="http://schemas.openxmlformats.org/officeDocument/2006/relationships/oleObject" Target="../embeddings/oleObject27.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48.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47.xml"/><Relationship Id="rId9" Type="http://schemas.openxmlformats.org/officeDocument/2006/relationships/hyperlink" Target="https://publications.aston.ac.uk/id/eprint/28180/1/Large_scale_data_for_multiple_view_stereopsis.pdf" TargetMode="External"/></Relationships>
</file>

<file path=ppt/slides/_rels/slide33.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26" Type="http://schemas.openxmlformats.org/officeDocument/2006/relationships/slide" Target="slide23.xml"/><Relationship Id="rId3" Type="http://schemas.openxmlformats.org/officeDocument/2006/relationships/tags" Target="../tags/tag251.xml"/><Relationship Id="rId21" Type="http://schemas.openxmlformats.org/officeDocument/2006/relationships/tags" Target="../tags/tag269.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5" Type="http://schemas.openxmlformats.org/officeDocument/2006/relationships/slide" Target="slide27.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slide" Target="slide30.xml"/><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slide" Target="slide33.xml"/><Relationship Id="rId28" Type="http://schemas.openxmlformats.org/officeDocument/2006/relationships/slide" Target="slide15.xml"/><Relationship Id="rId10" Type="http://schemas.openxmlformats.org/officeDocument/2006/relationships/tags" Target="../tags/tag258.xml"/><Relationship Id="rId19" Type="http://schemas.openxmlformats.org/officeDocument/2006/relationships/tags" Target="../tags/tag267.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slideLayout" Target="../slideLayouts/slideLayout6.xml"/><Relationship Id="rId27" Type="http://schemas.openxmlformats.org/officeDocument/2006/relationships/slide" Target="slide20.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272.xml"/><Relationship Id="rId7" Type="http://schemas.openxmlformats.org/officeDocument/2006/relationships/slideLayout" Target="../slideLayouts/slideLayout2.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image" Target="../media/image300.png"/><Relationship Id="rId5" Type="http://schemas.openxmlformats.org/officeDocument/2006/relationships/tags" Target="../tags/tag274.xml"/><Relationship Id="rId10" Type="http://schemas.openxmlformats.org/officeDocument/2006/relationships/tags" Target="../tags/tag271.xml"/><Relationship Id="rId4" Type="http://schemas.openxmlformats.org/officeDocument/2006/relationships/tags" Target="../tags/tag273.xml"/><Relationship Id="rId9" Type="http://schemas.openxmlformats.org/officeDocument/2006/relationships/image" Target="../media/image1.emf"/></Relationships>
</file>

<file path=ppt/slides/_rels/slide35.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image" Target="../media/image310.png"/><Relationship Id="rId18" Type="http://schemas.openxmlformats.org/officeDocument/2006/relationships/tags" Target="../tags/tag282.xml"/><Relationship Id="rId3" Type="http://schemas.openxmlformats.org/officeDocument/2006/relationships/tags" Target="../tags/tag278.xml"/><Relationship Id="rId21" Type="http://schemas.openxmlformats.org/officeDocument/2006/relationships/image" Target="../media/image35.png"/><Relationship Id="rId7" Type="http://schemas.openxmlformats.org/officeDocument/2006/relationships/tags" Target="../tags/tag282.xml"/><Relationship Id="rId12" Type="http://schemas.openxmlformats.org/officeDocument/2006/relationships/tags" Target="../tags/tag277.xml"/><Relationship Id="rId17" Type="http://schemas.openxmlformats.org/officeDocument/2006/relationships/image" Target="../media/image330.png"/><Relationship Id="rId2" Type="http://schemas.openxmlformats.org/officeDocument/2006/relationships/tags" Target="../tags/tag277.xml"/><Relationship Id="rId16" Type="http://schemas.openxmlformats.org/officeDocument/2006/relationships/tags" Target="../tags/tag279.xml"/><Relationship Id="rId20" Type="http://schemas.openxmlformats.org/officeDocument/2006/relationships/tags" Target="../tags/tag283.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image" Target="../media/image1.emf"/><Relationship Id="rId5" Type="http://schemas.openxmlformats.org/officeDocument/2006/relationships/tags" Target="../tags/tag280.xml"/><Relationship Id="rId15" Type="http://schemas.openxmlformats.org/officeDocument/2006/relationships/image" Target="../media/image320.png"/><Relationship Id="rId10" Type="http://schemas.openxmlformats.org/officeDocument/2006/relationships/oleObject" Target="../embeddings/oleObject29.bin"/><Relationship Id="rId19" Type="http://schemas.openxmlformats.org/officeDocument/2006/relationships/image" Target="../media/image340.png"/><Relationship Id="rId4" Type="http://schemas.openxmlformats.org/officeDocument/2006/relationships/tags" Target="../tags/tag279.xml"/><Relationship Id="rId9" Type="http://schemas.openxmlformats.org/officeDocument/2006/relationships/slideLayout" Target="../slideLayouts/slideLayout2.xml"/><Relationship Id="rId14" Type="http://schemas.openxmlformats.org/officeDocument/2006/relationships/tags" Target="../tags/tag278.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tags" Target="../tags/tag286.xml"/><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360.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85.xml"/><Relationship Id="rId5" Type="http://schemas.openxmlformats.org/officeDocument/2006/relationships/tags" Target="../tags/tag288.xml"/><Relationship Id="rId10" Type="http://schemas.openxmlformats.org/officeDocument/2006/relationships/image" Target="../media/image1.emf"/><Relationship Id="rId4" Type="http://schemas.openxmlformats.org/officeDocument/2006/relationships/tags" Target="../tags/tag287.xml"/><Relationship Id="rId9" Type="http://schemas.openxmlformats.org/officeDocument/2006/relationships/oleObject" Target="../embeddings/oleObject30.bin"/><Relationship Id="rId14" Type="http://schemas.openxmlformats.org/officeDocument/2006/relationships/image" Target="../media/image370.png"/></Relationships>
</file>

<file path=ppt/slides/_rels/slide37.xml.rels><?xml version="1.0" encoding="UTF-8" standalone="yes"?>
<Relationships xmlns="http://schemas.openxmlformats.org/package/2006/relationships"><Relationship Id="rId13" Type="http://schemas.openxmlformats.org/officeDocument/2006/relationships/tags" Target="../tags/tag303.xml"/><Relationship Id="rId18" Type="http://schemas.openxmlformats.org/officeDocument/2006/relationships/tags" Target="../tags/tag308.xml"/><Relationship Id="rId26" Type="http://schemas.openxmlformats.org/officeDocument/2006/relationships/tags" Target="../tags/tag316.xml"/><Relationship Id="rId39" Type="http://schemas.openxmlformats.org/officeDocument/2006/relationships/image" Target="../media/image1.emf"/><Relationship Id="rId21" Type="http://schemas.openxmlformats.org/officeDocument/2006/relationships/tags" Target="../tags/tag311.xml"/><Relationship Id="rId34" Type="http://schemas.openxmlformats.org/officeDocument/2006/relationships/slide" Target="slide39.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5" Type="http://schemas.openxmlformats.org/officeDocument/2006/relationships/tags" Target="../tags/tag315.xml"/><Relationship Id="rId33" Type="http://schemas.openxmlformats.org/officeDocument/2006/relationships/slide" Target="slide69.xml"/><Relationship Id="rId38" Type="http://schemas.openxmlformats.org/officeDocument/2006/relationships/oleObject" Target="../embeddings/oleObject31.bin"/><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tags" Target="../tags/tag310.xml"/><Relationship Id="rId29" Type="http://schemas.openxmlformats.org/officeDocument/2006/relationships/slideLayout" Target="../slideLayouts/slideLayout6.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24" Type="http://schemas.openxmlformats.org/officeDocument/2006/relationships/tags" Target="../tags/tag314.xml"/><Relationship Id="rId32" Type="http://schemas.openxmlformats.org/officeDocument/2006/relationships/slide" Target="slide80.xml"/><Relationship Id="rId37" Type="http://schemas.openxmlformats.org/officeDocument/2006/relationships/slide" Target="slide4.xml"/><Relationship Id="rId5" Type="http://schemas.openxmlformats.org/officeDocument/2006/relationships/tags" Target="../tags/tag295.xml"/><Relationship Id="rId15" Type="http://schemas.openxmlformats.org/officeDocument/2006/relationships/tags" Target="../tags/tag305.xml"/><Relationship Id="rId23" Type="http://schemas.openxmlformats.org/officeDocument/2006/relationships/tags" Target="../tags/tag313.xml"/><Relationship Id="rId28" Type="http://schemas.openxmlformats.org/officeDocument/2006/relationships/tags" Target="../tags/tag318.xml"/><Relationship Id="rId36" Type="http://schemas.openxmlformats.org/officeDocument/2006/relationships/slide" Target="slide13.xml"/><Relationship Id="rId10" Type="http://schemas.openxmlformats.org/officeDocument/2006/relationships/tags" Target="../tags/tag300.xml"/><Relationship Id="rId19" Type="http://schemas.openxmlformats.org/officeDocument/2006/relationships/tags" Target="../tags/tag309.xml"/><Relationship Id="rId31" Type="http://schemas.openxmlformats.org/officeDocument/2006/relationships/slide" Target="slide92.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 Id="rId22" Type="http://schemas.openxmlformats.org/officeDocument/2006/relationships/tags" Target="../tags/tag312.xml"/><Relationship Id="rId27" Type="http://schemas.openxmlformats.org/officeDocument/2006/relationships/tags" Target="../tags/tag317.xml"/><Relationship Id="rId30" Type="http://schemas.openxmlformats.org/officeDocument/2006/relationships/slide" Target="slide117.xml"/><Relationship Id="rId35" Type="http://schemas.openxmlformats.org/officeDocument/2006/relationships/slide" Target="slide37.xml"/><Relationship Id="rId8" Type="http://schemas.openxmlformats.org/officeDocument/2006/relationships/tags" Target="../tags/tag298.xml"/><Relationship Id="rId3" Type="http://schemas.openxmlformats.org/officeDocument/2006/relationships/tags" Target="../tags/tag29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19.xml"/><Relationship Id="rId5" Type="http://schemas.openxmlformats.org/officeDocument/2006/relationships/image" Target="../media/image45.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13" Type="http://schemas.openxmlformats.org/officeDocument/2006/relationships/tags" Target="../tags/tag332.xml"/><Relationship Id="rId18" Type="http://schemas.openxmlformats.org/officeDocument/2006/relationships/tags" Target="../tags/tag337.xml"/><Relationship Id="rId26" Type="http://schemas.openxmlformats.org/officeDocument/2006/relationships/tags" Target="../tags/tag345.xml"/><Relationship Id="rId3" Type="http://schemas.openxmlformats.org/officeDocument/2006/relationships/tags" Target="../tags/tag322.xml"/><Relationship Id="rId21" Type="http://schemas.openxmlformats.org/officeDocument/2006/relationships/tags" Target="../tags/tag340.xml"/><Relationship Id="rId34" Type="http://schemas.openxmlformats.org/officeDocument/2006/relationships/slide" Target="slide37.xml"/><Relationship Id="rId7" Type="http://schemas.openxmlformats.org/officeDocument/2006/relationships/tags" Target="../tags/tag326.xml"/><Relationship Id="rId12" Type="http://schemas.openxmlformats.org/officeDocument/2006/relationships/tags" Target="../tags/tag331.xml"/><Relationship Id="rId17" Type="http://schemas.openxmlformats.org/officeDocument/2006/relationships/tags" Target="../tags/tag336.xml"/><Relationship Id="rId25" Type="http://schemas.openxmlformats.org/officeDocument/2006/relationships/tags" Target="../tags/tag344.xml"/><Relationship Id="rId33" Type="http://schemas.openxmlformats.org/officeDocument/2006/relationships/slide" Target="slide39.xml"/><Relationship Id="rId2" Type="http://schemas.openxmlformats.org/officeDocument/2006/relationships/tags" Target="../tags/tag321.xml"/><Relationship Id="rId16" Type="http://schemas.openxmlformats.org/officeDocument/2006/relationships/tags" Target="../tags/tag335.xml"/><Relationship Id="rId20" Type="http://schemas.openxmlformats.org/officeDocument/2006/relationships/tags" Target="../tags/tag339.xml"/><Relationship Id="rId29" Type="http://schemas.openxmlformats.org/officeDocument/2006/relationships/slide" Target="slide117.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24" Type="http://schemas.openxmlformats.org/officeDocument/2006/relationships/tags" Target="../tags/tag343.xml"/><Relationship Id="rId32" Type="http://schemas.openxmlformats.org/officeDocument/2006/relationships/slide" Target="slide69.xml"/><Relationship Id="rId5" Type="http://schemas.openxmlformats.org/officeDocument/2006/relationships/tags" Target="../tags/tag324.xml"/><Relationship Id="rId15" Type="http://schemas.openxmlformats.org/officeDocument/2006/relationships/tags" Target="../tags/tag334.xml"/><Relationship Id="rId23" Type="http://schemas.openxmlformats.org/officeDocument/2006/relationships/tags" Target="../tags/tag342.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29.xml"/><Relationship Id="rId19" Type="http://schemas.openxmlformats.org/officeDocument/2006/relationships/tags" Target="../tags/tag338.xml"/><Relationship Id="rId31" Type="http://schemas.openxmlformats.org/officeDocument/2006/relationships/slide" Target="slide80.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tags" Target="../tags/tag333.xml"/><Relationship Id="rId22" Type="http://schemas.openxmlformats.org/officeDocument/2006/relationships/tags" Target="../tags/tag341.xml"/><Relationship Id="rId27" Type="http://schemas.openxmlformats.org/officeDocument/2006/relationships/tags" Target="../tags/tag346.xml"/><Relationship Id="rId30" Type="http://schemas.openxmlformats.org/officeDocument/2006/relationships/slide" Target="slide92.xml"/><Relationship Id="rId35" Type="http://schemas.openxmlformats.org/officeDocument/2006/relationships/slide" Target="slide13.xml"/><Relationship Id="rId8" Type="http://schemas.openxmlformats.org/officeDocument/2006/relationships/tags" Target="../tags/tag327.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37.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80.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92.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17.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7.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3" Type="http://schemas.openxmlformats.org/officeDocument/2006/relationships/tags" Target="../tags/tag360.xml"/><Relationship Id="rId18" Type="http://schemas.openxmlformats.org/officeDocument/2006/relationships/tags" Target="../tags/tag365.xml"/><Relationship Id="rId26" Type="http://schemas.openxmlformats.org/officeDocument/2006/relationships/tags" Target="../tags/tag373.xml"/><Relationship Id="rId39" Type="http://schemas.openxmlformats.org/officeDocument/2006/relationships/slide" Target="slide41.xml"/><Relationship Id="rId21" Type="http://schemas.openxmlformats.org/officeDocument/2006/relationships/tags" Target="../tags/tag368.xml"/><Relationship Id="rId34" Type="http://schemas.openxmlformats.org/officeDocument/2006/relationships/slide" Target="slide62.xml"/><Relationship Id="rId7" Type="http://schemas.openxmlformats.org/officeDocument/2006/relationships/tags" Target="../tags/tag354.xml"/><Relationship Id="rId12" Type="http://schemas.openxmlformats.org/officeDocument/2006/relationships/tags" Target="../tags/tag359.xml"/><Relationship Id="rId17" Type="http://schemas.openxmlformats.org/officeDocument/2006/relationships/tags" Target="../tags/tag364.xml"/><Relationship Id="rId25" Type="http://schemas.openxmlformats.org/officeDocument/2006/relationships/tags" Target="../tags/tag372.xml"/><Relationship Id="rId33" Type="http://schemas.openxmlformats.org/officeDocument/2006/relationships/slide" Target="slide64.xml"/><Relationship Id="rId38" Type="http://schemas.openxmlformats.org/officeDocument/2006/relationships/slide" Target="slide43.xml"/><Relationship Id="rId2" Type="http://schemas.openxmlformats.org/officeDocument/2006/relationships/tags" Target="../tags/tag349.xml"/><Relationship Id="rId16" Type="http://schemas.openxmlformats.org/officeDocument/2006/relationships/tags" Target="../tags/tag363.xml"/><Relationship Id="rId20" Type="http://schemas.openxmlformats.org/officeDocument/2006/relationships/tags" Target="../tags/tag367.xml"/><Relationship Id="rId29" Type="http://schemas.openxmlformats.org/officeDocument/2006/relationships/slideLayout" Target="../slideLayouts/slideLayout6.xml"/><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tags" Target="../tags/tag358.xml"/><Relationship Id="rId24" Type="http://schemas.openxmlformats.org/officeDocument/2006/relationships/tags" Target="../tags/tag371.xml"/><Relationship Id="rId32" Type="http://schemas.openxmlformats.org/officeDocument/2006/relationships/slide" Target="slide66.xml"/><Relationship Id="rId37" Type="http://schemas.openxmlformats.org/officeDocument/2006/relationships/slide" Target="slide47.xml"/><Relationship Id="rId5" Type="http://schemas.openxmlformats.org/officeDocument/2006/relationships/tags" Target="../tags/tag352.xml"/><Relationship Id="rId15" Type="http://schemas.openxmlformats.org/officeDocument/2006/relationships/tags" Target="../tags/tag362.xml"/><Relationship Id="rId23" Type="http://schemas.openxmlformats.org/officeDocument/2006/relationships/tags" Target="../tags/tag370.xml"/><Relationship Id="rId28" Type="http://schemas.openxmlformats.org/officeDocument/2006/relationships/tags" Target="../tags/tag375.xml"/><Relationship Id="rId36" Type="http://schemas.openxmlformats.org/officeDocument/2006/relationships/slide" Target="slide56.xml"/><Relationship Id="rId10" Type="http://schemas.openxmlformats.org/officeDocument/2006/relationships/tags" Target="../tags/tag357.xml"/><Relationship Id="rId19" Type="http://schemas.openxmlformats.org/officeDocument/2006/relationships/tags" Target="../tags/tag366.xml"/><Relationship Id="rId31" Type="http://schemas.openxmlformats.org/officeDocument/2006/relationships/image" Target="../media/image1.emf"/><Relationship Id="rId4" Type="http://schemas.openxmlformats.org/officeDocument/2006/relationships/tags" Target="../tags/tag351.xml"/><Relationship Id="rId9" Type="http://schemas.openxmlformats.org/officeDocument/2006/relationships/tags" Target="../tags/tag356.xml"/><Relationship Id="rId14" Type="http://schemas.openxmlformats.org/officeDocument/2006/relationships/tags" Target="../tags/tag361.xml"/><Relationship Id="rId22" Type="http://schemas.openxmlformats.org/officeDocument/2006/relationships/tags" Target="../tags/tag369.xml"/><Relationship Id="rId27" Type="http://schemas.openxmlformats.org/officeDocument/2006/relationships/tags" Target="../tags/tag374.xml"/><Relationship Id="rId30" Type="http://schemas.openxmlformats.org/officeDocument/2006/relationships/oleObject" Target="../embeddings/oleObject34.bin"/><Relationship Id="rId35" Type="http://schemas.openxmlformats.org/officeDocument/2006/relationships/slide" Target="slide59.xml"/><Relationship Id="rId8" Type="http://schemas.openxmlformats.org/officeDocument/2006/relationships/tags" Target="../tags/tag355.xml"/><Relationship Id="rId3" Type="http://schemas.openxmlformats.org/officeDocument/2006/relationships/tags" Target="../tags/tag35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7.xml"/><Relationship Id="rId1" Type="http://schemas.openxmlformats.org/officeDocument/2006/relationships/tags" Target="../tags/tag376.x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3.xml.rels><?xml version="1.0" encoding="UTF-8" standalone="yes"?>
<Relationships xmlns="http://schemas.openxmlformats.org/package/2006/relationships"><Relationship Id="rId13" Type="http://schemas.openxmlformats.org/officeDocument/2006/relationships/tags" Target="../tags/tag390.xml"/><Relationship Id="rId18" Type="http://schemas.openxmlformats.org/officeDocument/2006/relationships/tags" Target="../tags/tag395.xml"/><Relationship Id="rId26" Type="http://schemas.openxmlformats.org/officeDocument/2006/relationships/tags" Target="../tags/tag403.xml"/><Relationship Id="rId3" Type="http://schemas.openxmlformats.org/officeDocument/2006/relationships/tags" Target="../tags/tag380.xml"/><Relationship Id="rId21" Type="http://schemas.openxmlformats.org/officeDocument/2006/relationships/tags" Target="../tags/tag398.xml"/><Relationship Id="rId34" Type="http://schemas.openxmlformats.org/officeDocument/2006/relationships/slide" Target="slide47.xml"/><Relationship Id="rId7" Type="http://schemas.openxmlformats.org/officeDocument/2006/relationships/tags" Target="../tags/tag384.xml"/><Relationship Id="rId12" Type="http://schemas.openxmlformats.org/officeDocument/2006/relationships/tags" Target="../tags/tag389.xml"/><Relationship Id="rId17" Type="http://schemas.openxmlformats.org/officeDocument/2006/relationships/tags" Target="../tags/tag394.xml"/><Relationship Id="rId25" Type="http://schemas.openxmlformats.org/officeDocument/2006/relationships/tags" Target="../tags/tag402.xml"/><Relationship Id="rId33" Type="http://schemas.openxmlformats.org/officeDocument/2006/relationships/slide" Target="slide56.xml"/><Relationship Id="rId2" Type="http://schemas.openxmlformats.org/officeDocument/2006/relationships/tags" Target="../tags/tag379.xml"/><Relationship Id="rId16" Type="http://schemas.openxmlformats.org/officeDocument/2006/relationships/tags" Target="../tags/tag393.xml"/><Relationship Id="rId20" Type="http://schemas.openxmlformats.org/officeDocument/2006/relationships/tags" Target="../tags/tag397.xml"/><Relationship Id="rId29" Type="http://schemas.openxmlformats.org/officeDocument/2006/relationships/slide" Target="slide66.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tags" Target="../tags/tag388.xml"/><Relationship Id="rId24" Type="http://schemas.openxmlformats.org/officeDocument/2006/relationships/tags" Target="../tags/tag401.xml"/><Relationship Id="rId32" Type="http://schemas.openxmlformats.org/officeDocument/2006/relationships/slide" Target="slide59.xml"/><Relationship Id="rId5" Type="http://schemas.openxmlformats.org/officeDocument/2006/relationships/tags" Target="../tags/tag382.xml"/><Relationship Id="rId15" Type="http://schemas.openxmlformats.org/officeDocument/2006/relationships/tags" Target="../tags/tag392.xml"/><Relationship Id="rId23" Type="http://schemas.openxmlformats.org/officeDocument/2006/relationships/tags" Target="../tags/tag400.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387.xml"/><Relationship Id="rId19" Type="http://schemas.openxmlformats.org/officeDocument/2006/relationships/tags" Target="../tags/tag396.xml"/><Relationship Id="rId31" Type="http://schemas.openxmlformats.org/officeDocument/2006/relationships/slide" Target="slide62.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tags" Target="../tags/tag391.xml"/><Relationship Id="rId22" Type="http://schemas.openxmlformats.org/officeDocument/2006/relationships/tags" Target="../tags/tag399.xml"/><Relationship Id="rId27" Type="http://schemas.openxmlformats.org/officeDocument/2006/relationships/tags" Target="../tags/tag404.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38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image" Target="../media/image46.jpe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10.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08.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30.png"/><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tags" Target="../tags/tag410.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47.xml.rels><?xml version="1.0" encoding="UTF-8" standalone="yes"?>
<Relationships xmlns="http://schemas.openxmlformats.org/package/2006/relationships"><Relationship Id="rId13" Type="http://schemas.openxmlformats.org/officeDocument/2006/relationships/tags" Target="../tags/tag423.xml"/><Relationship Id="rId18" Type="http://schemas.openxmlformats.org/officeDocument/2006/relationships/tags" Target="../tags/tag428.xml"/><Relationship Id="rId26" Type="http://schemas.openxmlformats.org/officeDocument/2006/relationships/tags" Target="../tags/tag436.xml"/><Relationship Id="rId3" Type="http://schemas.openxmlformats.org/officeDocument/2006/relationships/tags" Target="../tags/tag413.xml"/><Relationship Id="rId21" Type="http://schemas.openxmlformats.org/officeDocument/2006/relationships/tags" Target="../tags/tag431.xml"/><Relationship Id="rId34" Type="http://schemas.openxmlformats.org/officeDocument/2006/relationships/slide" Target="slide47.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tags" Target="../tags/tag427.xml"/><Relationship Id="rId25" Type="http://schemas.openxmlformats.org/officeDocument/2006/relationships/tags" Target="../tags/tag435.xml"/><Relationship Id="rId33" Type="http://schemas.openxmlformats.org/officeDocument/2006/relationships/slide" Target="slide56.xml"/><Relationship Id="rId2" Type="http://schemas.openxmlformats.org/officeDocument/2006/relationships/tags" Target="../tags/tag412.xml"/><Relationship Id="rId16" Type="http://schemas.openxmlformats.org/officeDocument/2006/relationships/tags" Target="../tags/tag426.xml"/><Relationship Id="rId20" Type="http://schemas.openxmlformats.org/officeDocument/2006/relationships/tags" Target="../tags/tag430.xml"/><Relationship Id="rId29" Type="http://schemas.openxmlformats.org/officeDocument/2006/relationships/slide" Target="slide66.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24" Type="http://schemas.openxmlformats.org/officeDocument/2006/relationships/tags" Target="../tags/tag434.xml"/><Relationship Id="rId32" Type="http://schemas.openxmlformats.org/officeDocument/2006/relationships/slide" Target="slide59.xml"/><Relationship Id="rId5" Type="http://schemas.openxmlformats.org/officeDocument/2006/relationships/tags" Target="../tags/tag415.xml"/><Relationship Id="rId15" Type="http://schemas.openxmlformats.org/officeDocument/2006/relationships/tags" Target="../tags/tag425.xml"/><Relationship Id="rId23" Type="http://schemas.openxmlformats.org/officeDocument/2006/relationships/tags" Target="../tags/tag433.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420.xml"/><Relationship Id="rId19" Type="http://schemas.openxmlformats.org/officeDocument/2006/relationships/tags" Target="../tags/tag429.xml"/><Relationship Id="rId31" Type="http://schemas.openxmlformats.org/officeDocument/2006/relationships/slide" Target="slide62.xml"/><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 Id="rId22" Type="http://schemas.openxmlformats.org/officeDocument/2006/relationships/tags" Target="../tags/tag432.xml"/><Relationship Id="rId27" Type="http://schemas.openxmlformats.org/officeDocument/2006/relationships/tags" Target="../tags/tag437.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418.xml"/></Relationships>
</file>

<file path=ppt/slides/_rels/slide4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40.xml"/><Relationship Id="rId7" Type="http://schemas.openxmlformats.org/officeDocument/2006/relationships/oleObject" Target="../embeddings/oleObject39.bin"/><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Layout" Target="../slideLayouts/slideLayout2.xml"/><Relationship Id="rId11" Type="http://schemas.openxmlformats.org/officeDocument/2006/relationships/image" Target="../media/image51.png"/><Relationship Id="rId5" Type="http://schemas.openxmlformats.org/officeDocument/2006/relationships/tags" Target="../tags/tag442.xml"/><Relationship Id="rId10" Type="http://schemas.openxmlformats.org/officeDocument/2006/relationships/image" Target="../media/image50.jpeg"/><Relationship Id="rId4" Type="http://schemas.openxmlformats.org/officeDocument/2006/relationships/tags" Target="../tags/tag441.xml"/><Relationship Id="rId9"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image" Target="../media/image53.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451.xml"/><Relationship Id="rId7" Type="http://schemas.openxmlformats.org/officeDocument/2006/relationships/slideLayout" Target="../slideLayouts/slideLayout2.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image" Target="../media/image490.png"/><Relationship Id="rId5" Type="http://schemas.openxmlformats.org/officeDocument/2006/relationships/tags" Target="../tags/tag453.xml"/><Relationship Id="rId10" Type="http://schemas.openxmlformats.org/officeDocument/2006/relationships/tags" Target="../tags/tag453.xml"/><Relationship Id="rId4" Type="http://schemas.openxmlformats.org/officeDocument/2006/relationships/tags" Target="../tags/tag452.xml"/><Relationship Id="rId9" Type="http://schemas.openxmlformats.org/officeDocument/2006/relationships/image" Target="../media/image1.emf"/></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457.xml"/><Relationship Id="rId7" Type="http://schemas.openxmlformats.org/officeDocument/2006/relationships/tags" Target="../tags/tag456.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460.xml"/><Relationship Id="rId5" Type="http://schemas.openxmlformats.org/officeDocument/2006/relationships/image" Target="../media/image55.png"/><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13" Type="http://schemas.openxmlformats.org/officeDocument/2006/relationships/tags" Target="../tags/tag473.xml"/><Relationship Id="rId18" Type="http://schemas.openxmlformats.org/officeDocument/2006/relationships/tags" Target="../tags/tag478.xml"/><Relationship Id="rId26" Type="http://schemas.openxmlformats.org/officeDocument/2006/relationships/tags" Target="../tags/tag486.xml"/><Relationship Id="rId3" Type="http://schemas.openxmlformats.org/officeDocument/2006/relationships/tags" Target="../tags/tag463.xml"/><Relationship Id="rId21" Type="http://schemas.openxmlformats.org/officeDocument/2006/relationships/tags" Target="../tags/tag481.xml"/><Relationship Id="rId34" Type="http://schemas.openxmlformats.org/officeDocument/2006/relationships/slide" Target="slide47.xml"/><Relationship Id="rId7" Type="http://schemas.openxmlformats.org/officeDocument/2006/relationships/tags" Target="../tags/tag467.xml"/><Relationship Id="rId12" Type="http://schemas.openxmlformats.org/officeDocument/2006/relationships/tags" Target="../tags/tag472.xml"/><Relationship Id="rId17" Type="http://schemas.openxmlformats.org/officeDocument/2006/relationships/tags" Target="../tags/tag477.xml"/><Relationship Id="rId25" Type="http://schemas.openxmlformats.org/officeDocument/2006/relationships/tags" Target="../tags/tag485.xml"/><Relationship Id="rId33" Type="http://schemas.openxmlformats.org/officeDocument/2006/relationships/slide" Target="slide56.xml"/><Relationship Id="rId2" Type="http://schemas.openxmlformats.org/officeDocument/2006/relationships/tags" Target="../tags/tag462.xml"/><Relationship Id="rId16" Type="http://schemas.openxmlformats.org/officeDocument/2006/relationships/tags" Target="../tags/tag476.xml"/><Relationship Id="rId20" Type="http://schemas.openxmlformats.org/officeDocument/2006/relationships/tags" Target="../tags/tag480.xml"/><Relationship Id="rId29" Type="http://schemas.openxmlformats.org/officeDocument/2006/relationships/slide" Target="slide66.xml"/><Relationship Id="rId1" Type="http://schemas.openxmlformats.org/officeDocument/2006/relationships/tags" Target="../tags/tag461.xml"/><Relationship Id="rId6" Type="http://schemas.openxmlformats.org/officeDocument/2006/relationships/tags" Target="../tags/tag466.xml"/><Relationship Id="rId11" Type="http://schemas.openxmlformats.org/officeDocument/2006/relationships/tags" Target="../tags/tag471.xml"/><Relationship Id="rId24" Type="http://schemas.openxmlformats.org/officeDocument/2006/relationships/tags" Target="../tags/tag484.xml"/><Relationship Id="rId32" Type="http://schemas.openxmlformats.org/officeDocument/2006/relationships/slide" Target="slide59.xml"/><Relationship Id="rId5" Type="http://schemas.openxmlformats.org/officeDocument/2006/relationships/tags" Target="../tags/tag465.xml"/><Relationship Id="rId15" Type="http://schemas.openxmlformats.org/officeDocument/2006/relationships/tags" Target="../tags/tag475.xml"/><Relationship Id="rId23" Type="http://schemas.openxmlformats.org/officeDocument/2006/relationships/tags" Target="../tags/tag483.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470.xml"/><Relationship Id="rId19" Type="http://schemas.openxmlformats.org/officeDocument/2006/relationships/tags" Target="../tags/tag479.xml"/><Relationship Id="rId31" Type="http://schemas.openxmlformats.org/officeDocument/2006/relationships/slide" Target="slide62.xml"/><Relationship Id="rId4" Type="http://schemas.openxmlformats.org/officeDocument/2006/relationships/tags" Target="../tags/tag464.xml"/><Relationship Id="rId9" Type="http://schemas.openxmlformats.org/officeDocument/2006/relationships/tags" Target="../tags/tag469.xml"/><Relationship Id="rId14" Type="http://schemas.openxmlformats.org/officeDocument/2006/relationships/tags" Target="../tags/tag474.xml"/><Relationship Id="rId22" Type="http://schemas.openxmlformats.org/officeDocument/2006/relationships/tags" Target="../tags/tag482.xml"/><Relationship Id="rId27" Type="http://schemas.openxmlformats.org/officeDocument/2006/relationships/tags" Target="../tags/tag487.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468.xml"/></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90.xml"/><Relationship Id="rId7" Type="http://schemas.openxmlformats.org/officeDocument/2006/relationships/image" Target="../media/image56.png"/><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2.xml"/><Relationship Id="rId1" Type="http://schemas.openxmlformats.org/officeDocument/2006/relationships/tags" Target="../tags/tag491.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 Type="http://schemas.openxmlformats.org/officeDocument/2006/relationships/tags" Target="../tags/tag495.xml"/><Relationship Id="rId21" Type="http://schemas.openxmlformats.org/officeDocument/2006/relationships/tags" Target="../tags/tag513.xml"/><Relationship Id="rId34" Type="http://schemas.openxmlformats.org/officeDocument/2006/relationships/slide" Target="slide47.xml"/><Relationship Id="rId7" Type="http://schemas.openxmlformats.org/officeDocument/2006/relationships/tags" Target="../tags/tag499.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slide" Target="slide56.xml"/><Relationship Id="rId2" Type="http://schemas.openxmlformats.org/officeDocument/2006/relationships/tags" Target="../tags/tag494.xml"/><Relationship Id="rId16" Type="http://schemas.openxmlformats.org/officeDocument/2006/relationships/tags" Target="../tags/tag508.xml"/><Relationship Id="rId20" Type="http://schemas.openxmlformats.org/officeDocument/2006/relationships/tags" Target="../tags/tag512.xml"/><Relationship Id="rId29" Type="http://schemas.openxmlformats.org/officeDocument/2006/relationships/slide" Target="slide66.xml"/><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slide" Target="slide59.xml"/><Relationship Id="rId5" Type="http://schemas.openxmlformats.org/officeDocument/2006/relationships/tags" Target="../tags/tag497.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slide" Target="slide62.xml"/><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500.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0.png"/><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tags" Target="../tags/tag521.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0.png"/><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tags" Target="../tags/tag523.xml"/><Relationship Id="rId5" Type="http://schemas.openxmlformats.org/officeDocument/2006/relationships/image" Target="../media/image1.emf"/><Relationship Id="rId4" Type="http://schemas.openxmlformats.org/officeDocument/2006/relationships/oleObject" Target="../embeddings/oleObject50.bin"/></Relationships>
</file>

<file path=ppt/slides/_rels/slide62.xml.rels><?xml version="1.0" encoding="UTF-8" standalone="yes"?>
<Relationships xmlns="http://schemas.openxmlformats.org/package/2006/relationships"><Relationship Id="rId13" Type="http://schemas.openxmlformats.org/officeDocument/2006/relationships/tags" Target="../tags/tag536.xml"/><Relationship Id="rId18" Type="http://schemas.openxmlformats.org/officeDocument/2006/relationships/tags" Target="../tags/tag541.xml"/><Relationship Id="rId26" Type="http://schemas.openxmlformats.org/officeDocument/2006/relationships/tags" Target="../tags/tag549.xml"/><Relationship Id="rId3" Type="http://schemas.openxmlformats.org/officeDocument/2006/relationships/tags" Target="../tags/tag526.xml"/><Relationship Id="rId21" Type="http://schemas.openxmlformats.org/officeDocument/2006/relationships/tags" Target="../tags/tag544.xml"/><Relationship Id="rId34" Type="http://schemas.openxmlformats.org/officeDocument/2006/relationships/slide" Target="slide47.xml"/><Relationship Id="rId7" Type="http://schemas.openxmlformats.org/officeDocument/2006/relationships/tags" Target="../tags/tag530.xml"/><Relationship Id="rId12" Type="http://schemas.openxmlformats.org/officeDocument/2006/relationships/tags" Target="../tags/tag535.xml"/><Relationship Id="rId17" Type="http://schemas.openxmlformats.org/officeDocument/2006/relationships/tags" Target="../tags/tag540.xml"/><Relationship Id="rId25" Type="http://schemas.openxmlformats.org/officeDocument/2006/relationships/tags" Target="../tags/tag548.xml"/><Relationship Id="rId33" Type="http://schemas.openxmlformats.org/officeDocument/2006/relationships/slide" Target="slide56.xml"/><Relationship Id="rId2" Type="http://schemas.openxmlformats.org/officeDocument/2006/relationships/tags" Target="../tags/tag525.xml"/><Relationship Id="rId16" Type="http://schemas.openxmlformats.org/officeDocument/2006/relationships/tags" Target="../tags/tag539.xml"/><Relationship Id="rId20" Type="http://schemas.openxmlformats.org/officeDocument/2006/relationships/tags" Target="../tags/tag543.xml"/><Relationship Id="rId29" Type="http://schemas.openxmlformats.org/officeDocument/2006/relationships/slide" Target="slide66.xml"/><Relationship Id="rId1" Type="http://schemas.openxmlformats.org/officeDocument/2006/relationships/tags" Target="../tags/tag524.xml"/><Relationship Id="rId6" Type="http://schemas.openxmlformats.org/officeDocument/2006/relationships/tags" Target="../tags/tag529.xml"/><Relationship Id="rId11" Type="http://schemas.openxmlformats.org/officeDocument/2006/relationships/tags" Target="../tags/tag534.xml"/><Relationship Id="rId24" Type="http://schemas.openxmlformats.org/officeDocument/2006/relationships/tags" Target="../tags/tag547.xml"/><Relationship Id="rId32" Type="http://schemas.openxmlformats.org/officeDocument/2006/relationships/slide" Target="slide59.xml"/><Relationship Id="rId5" Type="http://schemas.openxmlformats.org/officeDocument/2006/relationships/tags" Target="../tags/tag528.xml"/><Relationship Id="rId15" Type="http://schemas.openxmlformats.org/officeDocument/2006/relationships/tags" Target="../tags/tag538.xml"/><Relationship Id="rId23" Type="http://schemas.openxmlformats.org/officeDocument/2006/relationships/tags" Target="../tags/tag546.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533.xml"/><Relationship Id="rId19" Type="http://schemas.openxmlformats.org/officeDocument/2006/relationships/tags" Target="../tags/tag542.xml"/><Relationship Id="rId31" Type="http://schemas.openxmlformats.org/officeDocument/2006/relationships/slide" Target="slide62.xml"/><Relationship Id="rId4" Type="http://schemas.openxmlformats.org/officeDocument/2006/relationships/tags" Target="../tags/tag527.xml"/><Relationship Id="rId9" Type="http://schemas.openxmlformats.org/officeDocument/2006/relationships/tags" Target="../tags/tag532.xml"/><Relationship Id="rId14" Type="http://schemas.openxmlformats.org/officeDocument/2006/relationships/tags" Target="../tags/tag537.xml"/><Relationship Id="rId22" Type="http://schemas.openxmlformats.org/officeDocument/2006/relationships/tags" Target="../tags/tag545.xml"/><Relationship Id="rId27" Type="http://schemas.openxmlformats.org/officeDocument/2006/relationships/tags" Target="../tags/tag550.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53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2.xml"/><Relationship Id="rId1" Type="http://schemas.openxmlformats.org/officeDocument/2006/relationships/tags" Target="../tags/tag551.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64.xml.rels><?xml version="1.0" encoding="UTF-8" standalone="yes"?>
<Relationships xmlns="http://schemas.openxmlformats.org/package/2006/relationships"><Relationship Id="rId13" Type="http://schemas.openxmlformats.org/officeDocument/2006/relationships/tags" Target="../tags/tag565.xml"/><Relationship Id="rId18" Type="http://schemas.openxmlformats.org/officeDocument/2006/relationships/tags" Target="../tags/tag570.xml"/><Relationship Id="rId26" Type="http://schemas.openxmlformats.org/officeDocument/2006/relationships/tags" Target="../tags/tag578.xml"/><Relationship Id="rId3" Type="http://schemas.openxmlformats.org/officeDocument/2006/relationships/tags" Target="../tags/tag555.xml"/><Relationship Id="rId21" Type="http://schemas.openxmlformats.org/officeDocument/2006/relationships/tags" Target="../tags/tag573.xml"/><Relationship Id="rId34" Type="http://schemas.openxmlformats.org/officeDocument/2006/relationships/slide" Target="slide47.xml"/><Relationship Id="rId7" Type="http://schemas.openxmlformats.org/officeDocument/2006/relationships/tags" Target="../tags/tag559.xml"/><Relationship Id="rId12" Type="http://schemas.openxmlformats.org/officeDocument/2006/relationships/tags" Target="../tags/tag564.xml"/><Relationship Id="rId17" Type="http://schemas.openxmlformats.org/officeDocument/2006/relationships/tags" Target="../tags/tag569.xml"/><Relationship Id="rId25" Type="http://schemas.openxmlformats.org/officeDocument/2006/relationships/tags" Target="../tags/tag577.xml"/><Relationship Id="rId33" Type="http://schemas.openxmlformats.org/officeDocument/2006/relationships/slide" Target="slide56.xml"/><Relationship Id="rId2" Type="http://schemas.openxmlformats.org/officeDocument/2006/relationships/tags" Target="../tags/tag554.xml"/><Relationship Id="rId16" Type="http://schemas.openxmlformats.org/officeDocument/2006/relationships/tags" Target="../tags/tag568.xml"/><Relationship Id="rId20" Type="http://schemas.openxmlformats.org/officeDocument/2006/relationships/tags" Target="../tags/tag572.xml"/><Relationship Id="rId29" Type="http://schemas.openxmlformats.org/officeDocument/2006/relationships/slide" Target="slide66.xml"/><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24" Type="http://schemas.openxmlformats.org/officeDocument/2006/relationships/tags" Target="../tags/tag576.xml"/><Relationship Id="rId32" Type="http://schemas.openxmlformats.org/officeDocument/2006/relationships/slide" Target="slide59.xml"/><Relationship Id="rId5" Type="http://schemas.openxmlformats.org/officeDocument/2006/relationships/tags" Target="../tags/tag557.xml"/><Relationship Id="rId15" Type="http://schemas.openxmlformats.org/officeDocument/2006/relationships/tags" Target="../tags/tag567.xml"/><Relationship Id="rId23" Type="http://schemas.openxmlformats.org/officeDocument/2006/relationships/tags" Target="../tags/tag575.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562.xml"/><Relationship Id="rId19" Type="http://schemas.openxmlformats.org/officeDocument/2006/relationships/tags" Target="../tags/tag571.xml"/><Relationship Id="rId31" Type="http://schemas.openxmlformats.org/officeDocument/2006/relationships/slide" Target="slide62.xml"/><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 Id="rId22" Type="http://schemas.openxmlformats.org/officeDocument/2006/relationships/tags" Target="../tags/tag574.xml"/><Relationship Id="rId27" Type="http://schemas.openxmlformats.org/officeDocument/2006/relationships/tags" Target="../tags/tag579.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56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0.png"/><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tags" Target="../tags/tag581.xm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66.xml.rels><?xml version="1.0" encoding="UTF-8" standalone="yes"?>
<Relationships xmlns="http://schemas.openxmlformats.org/package/2006/relationships"><Relationship Id="rId13" Type="http://schemas.openxmlformats.org/officeDocument/2006/relationships/tags" Target="../tags/tag594.xml"/><Relationship Id="rId18" Type="http://schemas.openxmlformats.org/officeDocument/2006/relationships/tags" Target="../tags/tag599.xml"/><Relationship Id="rId26" Type="http://schemas.openxmlformats.org/officeDocument/2006/relationships/tags" Target="../tags/tag607.xml"/><Relationship Id="rId3" Type="http://schemas.openxmlformats.org/officeDocument/2006/relationships/tags" Target="../tags/tag584.xml"/><Relationship Id="rId21" Type="http://schemas.openxmlformats.org/officeDocument/2006/relationships/tags" Target="../tags/tag602.xml"/><Relationship Id="rId34" Type="http://schemas.openxmlformats.org/officeDocument/2006/relationships/slide" Target="slide47.xml"/><Relationship Id="rId7" Type="http://schemas.openxmlformats.org/officeDocument/2006/relationships/tags" Target="../tags/tag588.xml"/><Relationship Id="rId12" Type="http://schemas.openxmlformats.org/officeDocument/2006/relationships/tags" Target="../tags/tag593.xml"/><Relationship Id="rId17" Type="http://schemas.openxmlformats.org/officeDocument/2006/relationships/tags" Target="../tags/tag598.xml"/><Relationship Id="rId25" Type="http://schemas.openxmlformats.org/officeDocument/2006/relationships/tags" Target="../tags/tag606.xml"/><Relationship Id="rId33" Type="http://schemas.openxmlformats.org/officeDocument/2006/relationships/slide" Target="slide56.xml"/><Relationship Id="rId2" Type="http://schemas.openxmlformats.org/officeDocument/2006/relationships/tags" Target="../tags/tag583.xml"/><Relationship Id="rId16" Type="http://schemas.openxmlformats.org/officeDocument/2006/relationships/tags" Target="../tags/tag597.xml"/><Relationship Id="rId20" Type="http://schemas.openxmlformats.org/officeDocument/2006/relationships/tags" Target="../tags/tag601.xml"/><Relationship Id="rId29" Type="http://schemas.openxmlformats.org/officeDocument/2006/relationships/slide" Target="slide66.xml"/><Relationship Id="rId1" Type="http://schemas.openxmlformats.org/officeDocument/2006/relationships/tags" Target="../tags/tag582.xml"/><Relationship Id="rId6" Type="http://schemas.openxmlformats.org/officeDocument/2006/relationships/tags" Target="../tags/tag587.xml"/><Relationship Id="rId11" Type="http://schemas.openxmlformats.org/officeDocument/2006/relationships/tags" Target="../tags/tag592.xml"/><Relationship Id="rId24" Type="http://schemas.openxmlformats.org/officeDocument/2006/relationships/tags" Target="../tags/tag605.xml"/><Relationship Id="rId32" Type="http://schemas.openxmlformats.org/officeDocument/2006/relationships/slide" Target="slide59.xml"/><Relationship Id="rId5" Type="http://schemas.openxmlformats.org/officeDocument/2006/relationships/tags" Target="../tags/tag586.xml"/><Relationship Id="rId15" Type="http://schemas.openxmlformats.org/officeDocument/2006/relationships/tags" Target="../tags/tag596.xml"/><Relationship Id="rId23" Type="http://schemas.openxmlformats.org/officeDocument/2006/relationships/tags" Target="../tags/tag604.xml"/><Relationship Id="rId28" Type="http://schemas.openxmlformats.org/officeDocument/2006/relationships/slideLayout" Target="../slideLayouts/slideLayout6.xml"/><Relationship Id="rId36" Type="http://schemas.openxmlformats.org/officeDocument/2006/relationships/slide" Target="slide41.xml"/><Relationship Id="rId10" Type="http://schemas.openxmlformats.org/officeDocument/2006/relationships/tags" Target="../tags/tag591.xml"/><Relationship Id="rId19" Type="http://schemas.openxmlformats.org/officeDocument/2006/relationships/tags" Target="../tags/tag600.xml"/><Relationship Id="rId31" Type="http://schemas.openxmlformats.org/officeDocument/2006/relationships/slide" Target="slide62.xml"/><Relationship Id="rId4" Type="http://schemas.openxmlformats.org/officeDocument/2006/relationships/tags" Target="../tags/tag585.xml"/><Relationship Id="rId9" Type="http://schemas.openxmlformats.org/officeDocument/2006/relationships/tags" Target="../tags/tag590.xml"/><Relationship Id="rId14" Type="http://schemas.openxmlformats.org/officeDocument/2006/relationships/tags" Target="../tags/tag595.xml"/><Relationship Id="rId22" Type="http://schemas.openxmlformats.org/officeDocument/2006/relationships/tags" Target="../tags/tag603.xml"/><Relationship Id="rId27" Type="http://schemas.openxmlformats.org/officeDocument/2006/relationships/tags" Target="../tags/tag608.xml"/><Relationship Id="rId30" Type="http://schemas.openxmlformats.org/officeDocument/2006/relationships/slide" Target="slide64.xml"/><Relationship Id="rId35" Type="http://schemas.openxmlformats.org/officeDocument/2006/relationships/slide" Target="slide43.xml"/><Relationship Id="rId8" Type="http://schemas.openxmlformats.org/officeDocument/2006/relationships/tags" Target="../tags/tag58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tags" Target="../tags/tag610.xm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2.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13" Type="http://schemas.openxmlformats.org/officeDocument/2006/relationships/tags" Target="../tags/tag625.xml"/><Relationship Id="rId18" Type="http://schemas.openxmlformats.org/officeDocument/2006/relationships/tags" Target="../tags/tag630.xml"/><Relationship Id="rId26" Type="http://schemas.openxmlformats.org/officeDocument/2006/relationships/tags" Target="../tags/tag638.xml"/><Relationship Id="rId3" Type="http://schemas.openxmlformats.org/officeDocument/2006/relationships/tags" Target="../tags/tag615.xml"/><Relationship Id="rId21" Type="http://schemas.openxmlformats.org/officeDocument/2006/relationships/tags" Target="../tags/tag633.xml"/><Relationship Id="rId34" Type="http://schemas.openxmlformats.org/officeDocument/2006/relationships/slide" Target="slide37.xml"/><Relationship Id="rId7" Type="http://schemas.openxmlformats.org/officeDocument/2006/relationships/tags" Target="../tags/tag619.xml"/><Relationship Id="rId12" Type="http://schemas.openxmlformats.org/officeDocument/2006/relationships/tags" Target="../tags/tag624.xml"/><Relationship Id="rId17" Type="http://schemas.openxmlformats.org/officeDocument/2006/relationships/tags" Target="../tags/tag629.xml"/><Relationship Id="rId25" Type="http://schemas.openxmlformats.org/officeDocument/2006/relationships/tags" Target="../tags/tag637.xml"/><Relationship Id="rId33" Type="http://schemas.openxmlformats.org/officeDocument/2006/relationships/slide" Target="slide39.xml"/><Relationship Id="rId2" Type="http://schemas.openxmlformats.org/officeDocument/2006/relationships/tags" Target="../tags/tag614.xml"/><Relationship Id="rId16" Type="http://schemas.openxmlformats.org/officeDocument/2006/relationships/tags" Target="../tags/tag628.xml"/><Relationship Id="rId20" Type="http://schemas.openxmlformats.org/officeDocument/2006/relationships/tags" Target="../tags/tag632.xml"/><Relationship Id="rId29" Type="http://schemas.openxmlformats.org/officeDocument/2006/relationships/slide" Target="slide117.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24" Type="http://schemas.openxmlformats.org/officeDocument/2006/relationships/tags" Target="../tags/tag636.xml"/><Relationship Id="rId32" Type="http://schemas.openxmlformats.org/officeDocument/2006/relationships/slide" Target="slide69.xml"/><Relationship Id="rId5" Type="http://schemas.openxmlformats.org/officeDocument/2006/relationships/tags" Target="../tags/tag617.xml"/><Relationship Id="rId15" Type="http://schemas.openxmlformats.org/officeDocument/2006/relationships/tags" Target="../tags/tag627.xml"/><Relationship Id="rId23" Type="http://schemas.openxmlformats.org/officeDocument/2006/relationships/tags" Target="../tags/tag63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622.xml"/><Relationship Id="rId19" Type="http://schemas.openxmlformats.org/officeDocument/2006/relationships/tags" Target="../tags/tag631.xml"/><Relationship Id="rId31" Type="http://schemas.openxmlformats.org/officeDocument/2006/relationships/slide" Target="slide80.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tags" Target="../tags/tag626.xml"/><Relationship Id="rId22" Type="http://schemas.openxmlformats.org/officeDocument/2006/relationships/tags" Target="../tags/tag634.xml"/><Relationship Id="rId27" Type="http://schemas.openxmlformats.org/officeDocument/2006/relationships/tags" Target="../tags/tag639.xml"/><Relationship Id="rId30" Type="http://schemas.openxmlformats.org/officeDocument/2006/relationships/slide" Target="slide92.xml"/><Relationship Id="rId35" Type="http://schemas.openxmlformats.org/officeDocument/2006/relationships/slide" Target="slide13.xml"/><Relationship Id="rId8" Type="http://schemas.openxmlformats.org/officeDocument/2006/relationships/tags" Target="../tags/tag620.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1.xml"/><Relationship Id="rId1" Type="http://schemas.openxmlformats.org/officeDocument/2006/relationships/tags" Target="../tags/tag640.xm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71.xml.rels><?xml version="1.0" encoding="UTF-8" standalone="yes"?>
<Relationships xmlns="http://schemas.openxmlformats.org/package/2006/relationships"><Relationship Id="rId8" Type="http://schemas.openxmlformats.org/officeDocument/2006/relationships/tags" Target="../tags/tag649.xml"/><Relationship Id="rId13" Type="http://schemas.openxmlformats.org/officeDocument/2006/relationships/tags" Target="../tags/tag654.xml"/><Relationship Id="rId18" Type="http://schemas.openxmlformats.org/officeDocument/2006/relationships/slide" Target="slide76.xml"/><Relationship Id="rId3" Type="http://schemas.openxmlformats.org/officeDocument/2006/relationships/tags" Target="../tags/tag644.xml"/><Relationship Id="rId7" Type="http://schemas.openxmlformats.org/officeDocument/2006/relationships/tags" Target="../tags/tag648.xml"/><Relationship Id="rId12" Type="http://schemas.openxmlformats.org/officeDocument/2006/relationships/tags" Target="../tags/tag653.xml"/><Relationship Id="rId17" Type="http://schemas.openxmlformats.org/officeDocument/2006/relationships/slide" Target="slide78.xml"/><Relationship Id="rId2" Type="http://schemas.openxmlformats.org/officeDocument/2006/relationships/tags" Target="../tags/tag643.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42.xml"/><Relationship Id="rId6" Type="http://schemas.openxmlformats.org/officeDocument/2006/relationships/tags" Target="../tags/tag647.xml"/><Relationship Id="rId11" Type="http://schemas.openxmlformats.org/officeDocument/2006/relationships/tags" Target="../tags/tag652.xml"/><Relationship Id="rId5" Type="http://schemas.openxmlformats.org/officeDocument/2006/relationships/tags" Target="../tags/tag646.xml"/><Relationship Id="rId15" Type="http://schemas.openxmlformats.org/officeDocument/2006/relationships/tags" Target="../tags/tag656.xml"/><Relationship Id="rId10" Type="http://schemas.openxmlformats.org/officeDocument/2006/relationships/tags" Target="../tags/tag651.xml"/><Relationship Id="rId19" Type="http://schemas.openxmlformats.org/officeDocument/2006/relationships/slide" Target="slide74.xml"/><Relationship Id="rId4" Type="http://schemas.openxmlformats.org/officeDocument/2006/relationships/tags" Target="../tags/tag645.xml"/><Relationship Id="rId9" Type="http://schemas.openxmlformats.org/officeDocument/2006/relationships/tags" Target="../tags/tag650.xml"/><Relationship Id="rId14" Type="http://schemas.openxmlformats.org/officeDocument/2006/relationships/tags" Target="../tags/tag65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tags" Target="../tags/tag658.xml"/><Relationship Id="rId1" Type="http://schemas.openxmlformats.org/officeDocument/2006/relationships/tags" Target="../tags/tag657.xml"/><Relationship Id="rId6" Type="http://schemas.openxmlformats.org/officeDocument/2006/relationships/tags" Target="../tags/tag658.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tags" Target="../tags/tag660.xml"/><Relationship Id="rId5" Type="http://schemas.openxmlformats.org/officeDocument/2006/relationships/image" Target="../media/image1.emf"/><Relationship Id="rId4" Type="http://schemas.openxmlformats.org/officeDocument/2006/relationships/oleObject" Target="../embeddings/oleObject57.bin"/></Relationships>
</file>

<file path=ppt/slides/_rels/slide74.xml.rels><?xml version="1.0" encoding="UTF-8" standalone="yes"?>
<Relationships xmlns="http://schemas.openxmlformats.org/package/2006/relationships"><Relationship Id="rId8" Type="http://schemas.openxmlformats.org/officeDocument/2006/relationships/tags" Target="../tags/tag668.xml"/><Relationship Id="rId13" Type="http://schemas.openxmlformats.org/officeDocument/2006/relationships/tags" Target="../tags/tag673.xml"/><Relationship Id="rId18" Type="http://schemas.openxmlformats.org/officeDocument/2006/relationships/slide" Target="slide76.xml"/><Relationship Id="rId3" Type="http://schemas.openxmlformats.org/officeDocument/2006/relationships/tags" Target="../tags/tag663.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slide" Target="slide78.xml"/><Relationship Id="rId2" Type="http://schemas.openxmlformats.org/officeDocument/2006/relationships/tags" Target="../tags/tag662.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5" Type="http://schemas.openxmlformats.org/officeDocument/2006/relationships/tags" Target="../tags/tag665.xml"/><Relationship Id="rId15" Type="http://schemas.openxmlformats.org/officeDocument/2006/relationships/tags" Target="../tags/tag675.xml"/><Relationship Id="rId10" Type="http://schemas.openxmlformats.org/officeDocument/2006/relationships/tags" Target="../tags/tag670.xml"/><Relationship Id="rId19" Type="http://schemas.openxmlformats.org/officeDocument/2006/relationships/slide" Target="slide74.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2.png"/><Relationship Id="rId2" Type="http://schemas.openxmlformats.org/officeDocument/2006/relationships/tags" Target="../tags/tag677.xml"/><Relationship Id="rId1" Type="http://schemas.openxmlformats.org/officeDocument/2006/relationships/tags" Target="../tags/tag676.xml"/><Relationship Id="rId6" Type="http://schemas.openxmlformats.org/officeDocument/2006/relationships/tags" Target="../tags/tag677.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76.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tags" Target="../tags/tag690.xml"/><Relationship Id="rId18" Type="http://schemas.openxmlformats.org/officeDocument/2006/relationships/slide" Target="slide76.xml"/><Relationship Id="rId3" Type="http://schemas.openxmlformats.org/officeDocument/2006/relationships/tags" Target="../tags/tag680.xml"/><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slide" Target="slide78.xml"/><Relationship Id="rId2" Type="http://schemas.openxmlformats.org/officeDocument/2006/relationships/tags" Target="../tags/tag679.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5" Type="http://schemas.openxmlformats.org/officeDocument/2006/relationships/tags" Target="../tags/tag682.xml"/><Relationship Id="rId15" Type="http://schemas.openxmlformats.org/officeDocument/2006/relationships/tags" Target="../tags/tag692.xml"/><Relationship Id="rId10" Type="http://schemas.openxmlformats.org/officeDocument/2006/relationships/tags" Target="../tags/tag687.xml"/><Relationship Id="rId19" Type="http://schemas.openxmlformats.org/officeDocument/2006/relationships/slide" Target="slide74.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4.xml"/><Relationship Id="rId1" Type="http://schemas.openxmlformats.org/officeDocument/2006/relationships/tags" Target="../tags/tag693.xm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78.xml.rels><?xml version="1.0" encoding="UTF-8" standalone="yes"?>
<Relationships xmlns="http://schemas.openxmlformats.org/package/2006/relationships"><Relationship Id="rId8" Type="http://schemas.openxmlformats.org/officeDocument/2006/relationships/tags" Target="../tags/tag702.xml"/><Relationship Id="rId13" Type="http://schemas.openxmlformats.org/officeDocument/2006/relationships/tags" Target="../tags/tag707.xml"/><Relationship Id="rId18" Type="http://schemas.openxmlformats.org/officeDocument/2006/relationships/slide" Target="slide76.xml"/><Relationship Id="rId3" Type="http://schemas.openxmlformats.org/officeDocument/2006/relationships/tags" Target="../tags/tag697.xml"/><Relationship Id="rId7" Type="http://schemas.openxmlformats.org/officeDocument/2006/relationships/tags" Target="../tags/tag701.xml"/><Relationship Id="rId12" Type="http://schemas.openxmlformats.org/officeDocument/2006/relationships/tags" Target="../tags/tag706.xml"/><Relationship Id="rId17" Type="http://schemas.openxmlformats.org/officeDocument/2006/relationships/slide" Target="slide78.xml"/><Relationship Id="rId2" Type="http://schemas.openxmlformats.org/officeDocument/2006/relationships/tags" Target="../tags/tag696.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95.xml"/><Relationship Id="rId6" Type="http://schemas.openxmlformats.org/officeDocument/2006/relationships/tags" Target="../tags/tag700.xml"/><Relationship Id="rId11" Type="http://schemas.openxmlformats.org/officeDocument/2006/relationships/tags" Target="../tags/tag705.xml"/><Relationship Id="rId5" Type="http://schemas.openxmlformats.org/officeDocument/2006/relationships/tags" Target="../tags/tag699.xml"/><Relationship Id="rId15" Type="http://schemas.openxmlformats.org/officeDocument/2006/relationships/tags" Target="../tags/tag709.xml"/><Relationship Id="rId10" Type="http://schemas.openxmlformats.org/officeDocument/2006/relationships/tags" Target="../tags/tag704.xml"/><Relationship Id="rId19" Type="http://schemas.openxmlformats.org/officeDocument/2006/relationships/slide" Target="slide74.xml"/><Relationship Id="rId4" Type="http://schemas.openxmlformats.org/officeDocument/2006/relationships/tags" Target="../tags/tag698.xml"/><Relationship Id="rId9" Type="http://schemas.openxmlformats.org/officeDocument/2006/relationships/tags" Target="../tags/tag703.xml"/><Relationship Id="rId14" Type="http://schemas.openxmlformats.org/officeDocument/2006/relationships/tags" Target="../tags/tag70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1.xml"/><Relationship Id="rId1" Type="http://schemas.openxmlformats.org/officeDocument/2006/relationships/tags" Target="../tags/tag710.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8" Type="http://schemas.openxmlformats.org/officeDocument/2006/relationships/tags" Target="../tags/tag719.xml"/><Relationship Id="rId13" Type="http://schemas.openxmlformats.org/officeDocument/2006/relationships/tags" Target="../tags/tag724.xml"/><Relationship Id="rId18" Type="http://schemas.openxmlformats.org/officeDocument/2006/relationships/tags" Target="../tags/tag729.xml"/><Relationship Id="rId26" Type="http://schemas.openxmlformats.org/officeDocument/2006/relationships/slide" Target="slide37.xml"/><Relationship Id="rId3" Type="http://schemas.openxmlformats.org/officeDocument/2006/relationships/tags" Target="../tags/tag714.xml"/><Relationship Id="rId21" Type="http://schemas.openxmlformats.org/officeDocument/2006/relationships/tags" Target="../tags/tag732.xml"/><Relationship Id="rId7" Type="http://schemas.openxmlformats.org/officeDocument/2006/relationships/tags" Target="../tags/tag718.xml"/><Relationship Id="rId12" Type="http://schemas.openxmlformats.org/officeDocument/2006/relationships/tags" Target="../tags/tag723.xml"/><Relationship Id="rId17" Type="http://schemas.openxmlformats.org/officeDocument/2006/relationships/tags" Target="../tags/tag728.xml"/><Relationship Id="rId25" Type="http://schemas.openxmlformats.org/officeDocument/2006/relationships/slide" Target="slide80.xml"/><Relationship Id="rId2" Type="http://schemas.openxmlformats.org/officeDocument/2006/relationships/tags" Target="../tags/tag713.xml"/><Relationship Id="rId16" Type="http://schemas.openxmlformats.org/officeDocument/2006/relationships/tags" Target="../tags/tag727.xml"/><Relationship Id="rId20" Type="http://schemas.openxmlformats.org/officeDocument/2006/relationships/tags" Target="../tags/tag731.xml"/><Relationship Id="rId1" Type="http://schemas.openxmlformats.org/officeDocument/2006/relationships/tags" Target="../tags/tag712.xml"/><Relationship Id="rId6" Type="http://schemas.openxmlformats.org/officeDocument/2006/relationships/tags" Target="../tags/tag717.xml"/><Relationship Id="rId11" Type="http://schemas.openxmlformats.org/officeDocument/2006/relationships/tags" Target="../tags/tag722.xml"/><Relationship Id="rId24" Type="http://schemas.openxmlformats.org/officeDocument/2006/relationships/slide" Target="slide92.xml"/><Relationship Id="rId5" Type="http://schemas.openxmlformats.org/officeDocument/2006/relationships/tags" Target="../tags/tag716.xml"/><Relationship Id="rId15" Type="http://schemas.openxmlformats.org/officeDocument/2006/relationships/tags" Target="../tags/tag726.xml"/><Relationship Id="rId23" Type="http://schemas.openxmlformats.org/officeDocument/2006/relationships/slide" Target="slide117.xml"/><Relationship Id="rId28" Type="http://schemas.openxmlformats.org/officeDocument/2006/relationships/slide" Target="slide4.xml"/><Relationship Id="rId10" Type="http://schemas.openxmlformats.org/officeDocument/2006/relationships/tags" Target="../tags/tag721.xml"/><Relationship Id="rId19" Type="http://schemas.openxmlformats.org/officeDocument/2006/relationships/tags" Target="../tags/tag730.xml"/><Relationship Id="rId4" Type="http://schemas.openxmlformats.org/officeDocument/2006/relationships/tags" Target="../tags/tag715.xml"/><Relationship Id="rId9" Type="http://schemas.openxmlformats.org/officeDocument/2006/relationships/tags" Target="../tags/tag720.xml"/><Relationship Id="rId14" Type="http://schemas.openxmlformats.org/officeDocument/2006/relationships/tags" Target="../tags/tag725.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4.xml"/><Relationship Id="rId1" Type="http://schemas.openxmlformats.org/officeDocument/2006/relationships/tags" Target="../tags/tag733.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82.xml.rels><?xml version="1.0" encoding="UTF-8" standalone="yes"?>
<Relationships xmlns="http://schemas.openxmlformats.org/package/2006/relationships"><Relationship Id="rId8" Type="http://schemas.openxmlformats.org/officeDocument/2006/relationships/tags" Target="../tags/tag742.xml"/><Relationship Id="rId13" Type="http://schemas.openxmlformats.org/officeDocument/2006/relationships/tags" Target="../tags/tag747.xml"/><Relationship Id="rId18" Type="http://schemas.openxmlformats.org/officeDocument/2006/relationships/slide" Target="slide87.xml"/><Relationship Id="rId3" Type="http://schemas.openxmlformats.org/officeDocument/2006/relationships/tags" Target="../tags/tag737.xml"/><Relationship Id="rId7" Type="http://schemas.openxmlformats.org/officeDocument/2006/relationships/tags" Target="../tags/tag741.xml"/><Relationship Id="rId12" Type="http://schemas.openxmlformats.org/officeDocument/2006/relationships/tags" Target="../tags/tag746.xml"/><Relationship Id="rId17" Type="http://schemas.openxmlformats.org/officeDocument/2006/relationships/slide" Target="slide90.xml"/><Relationship Id="rId2" Type="http://schemas.openxmlformats.org/officeDocument/2006/relationships/tags" Target="../tags/tag736.xml"/><Relationship Id="rId16" Type="http://schemas.openxmlformats.org/officeDocument/2006/relationships/slideLayout" Target="../slideLayouts/slideLayout6.xml"/><Relationship Id="rId20" Type="http://schemas.openxmlformats.org/officeDocument/2006/relationships/slide" Target="slide82.xml"/><Relationship Id="rId1" Type="http://schemas.openxmlformats.org/officeDocument/2006/relationships/tags" Target="../tags/tag735.xml"/><Relationship Id="rId6" Type="http://schemas.openxmlformats.org/officeDocument/2006/relationships/tags" Target="../tags/tag740.xml"/><Relationship Id="rId11" Type="http://schemas.openxmlformats.org/officeDocument/2006/relationships/tags" Target="../tags/tag745.xml"/><Relationship Id="rId5" Type="http://schemas.openxmlformats.org/officeDocument/2006/relationships/tags" Target="../tags/tag739.xml"/><Relationship Id="rId15" Type="http://schemas.openxmlformats.org/officeDocument/2006/relationships/tags" Target="../tags/tag749.xml"/><Relationship Id="rId10" Type="http://schemas.openxmlformats.org/officeDocument/2006/relationships/tags" Target="../tags/tag744.xml"/><Relationship Id="rId19" Type="http://schemas.openxmlformats.org/officeDocument/2006/relationships/slide" Target="slide84.xml"/><Relationship Id="rId4" Type="http://schemas.openxmlformats.org/officeDocument/2006/relationships/tags" Target="../tags/tag738.xml"/><Relationship Id="rId9" Type="http://schemas.openxmlformats.org/officeDocument/2006/relationships/tags" Target="../tags/tag743.xml"/><Relationship Id="rId14" Type="http://schemas.openxmlformats.org/officeDocument/2006/relationships/tags" Target="../tags/tag748.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tags" Target="../tags/tag751.xml"/><Relationship Id="rId1" Type="http://schemas.openxmlformats.org/officeDocument/2006/relationships/tags" Target="../tags/tag750.xml"/><Relationship Id="rId6" Type="http://schemas.openxmlformats.org/officeDocument/2006/relationships/tags" Target="../tags/tag751.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84.xml.rels><?xml version="1.0" encoding="UTF-8" standalone="yes"?>
<Relationships xmlns="http://schemas.openxmlformats.org/package/2006/relationships"><Relationship Id="rId8" Type="http://schemas.openxmlformats.org/officeDocument/2006/relationships/tags" Target="../tags/tag759.xml"/><Relationship Id="rId13" Type="http://schemas.openxmlformats.org/officeDocument/2006/relationships/tags" Target="../tags/tag764.xml"/><Relationship Id="rId18" Type="http://schemas.openxmlformats.org/officeDocument/2006/relationships/slide" Target="slide87.xml"/><Relationship Id="rId3" Type="http://schemas.openxmlformats.org/officeDocument/2006/relationships/tags" Target="../tags/tag754.xml"/><Relationship Id="rId7" Type="http://schemas.openxmlformats.org/officeDocument/2006/relationships/tags" Target="../tags/tag758.xml"/><Relationship Id="rId12" Type="http://schemas.openxmlformats.org/officeDocument/2006/relationships/tags" Target="../tags/tag763.xml"/><Relationship Id="rId17" Type="http://schemas.openxmlformats.org/officeDocument/2006/relationships/slide" Target="slide90.xml"/><Relationship Id="rId2" Type="http://schemas.openxmlformats.org/officeDocument/2006/relationships/tags" Target="../tags/tag753.xml"/><Relationship Id="rId16" Type="http://schemas.openxmlformats.org/officeDocument/2006/relationships/slideLayout" Target="../slideLayouts/slideLayout6.xml"/><Relationship Id="rId20" Type="http://schemas.openxmlformats.org/officeDocument/2006/relationships/slide" Target="slide82.xml"/><Relationship Id="rId1" Type="http://schemas.openxmlformats.org/officeDocument/2006/relationships/tags" Target="../tags/tag752.xml"/><Relationship Id="rId6" Type="http://schemas.openxmlformats.org/officeDocument/2006/relationships/tags" Target="../tags/tag757.xml"/><Relationship Id="rId11" Type="http://schemas.openxmlformats.org/officeDocument/2006/relationships/tags" Target="../tags/tag762.xml"/><Relationship Id="rId5" Type="http://schemas.openxmlformats.org/officeDocument/2006/relationships/tags" Target="../tags/tag756.xml"/><Relationship Id="rId15" Type="http://schemas.openxmlformats.org/officeDocument/2006/relationships/tags" Target="../tags/tag766.xml"/><Relationship Id="rId10" Type="http://schemas.openxmlformats.org/officeDocument/2006/relationships/tags" Target="../tags/tag761.xml"/><Relationship Id="rId19" Type="http://schemas.openxmlformats.org/officeDocument/2006/relationships/slide" Target="slide84.xml"/><Relationship Id="rId4" Type="http://schemas.openxmlformats.org/officeDocument/2006/relationships/tags" Target="../tags/tag755.xml"/><Relationship Id="rId9" Type="http://schemas.openxmlformats.org/officeDocument/2006/relationships/tags" Target="../tags/tag760.xml"/><Relationship Id="rId14" Type="http://schemas.openxmlformats.org/officeDocument/2006/relationships/tags" Target="../tags/tag765.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4.png"/><Relationship Id="rId2" Type="http://schemas.openxmlformats.org/officeDocument/2006/relationships/tags" Target="../tags/tag768.xml"/><Relationship Id="rId1" Type="http://schemas.openxmlformats.org/officeDocument/2006/relationships/tags" Target="../tags/tag767.xml"/><Relationship Id="rId6" Type="http://schemas.openxmlformats.org/officeDocument/2006/relationships/tags" Target="../tags/tag768.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0.xml"/><Relationship Id="rId1" Type="http://schemas.openxmlformats.org/officeDocument/2006/relationships/tags" Target="../tags/tag769.xml"/><Relationship Id="rId6" Type="http://schemas.openxmlformats.org/officeDocument/2006/relationships/image" Target="../media/image65.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87.xml.rels><?xml version="1.0" encoding="UTF-8" standalone="yes"?>
<Relationships xmlns="http://schemas.openxmlformats.org/package/2006/relationships"><Relationship Id="rId8" Type="http://schemas.openxmlformats.org/officeDocument/2006/relationships/tags" Target="../tags/tag778.xml"/><Relationship Id="rId13" Type="http://schemas.openxmlformats.org/officeDocument/2006/relationships/tags" Target="../tags/tag783.xml"/><Relationship Id="rId18" Type="http://schemas.openxmlformats.org/officeDocument/2006/relationships/slide" Target="slide87.xml"/><Relationship Id="rId3" Type="http://schemas.openxmlformats.org/officeDocument/2006/relationships/tags" Target="../tags/tag773.xml"/><Relationship Id="rId7" Type="http://schemas.openxmlformats.org/officeDocument/2006/relationships/tags" Target="../tags/tag777.xml"/><Relationship Id="rId12" Type="http://schemas.openxmlformats.org/officeDocument/2006/relationships/tags" Target="../tags/tag782.xml"/><Relationship Id="rId17" Type="http://schemas.openxmlformats.org/officeDocument/2006/relationships/slide" Target="slide90.xml"/><Relationship Id="rId2" Type="http://schemas.openxmlformats.org/officeDocument/2006/relationships/tags" Target="../tags/tag772.xml"/><Relationship Id="rId16" Type="http://schemas.openxmlformats.org/officeDocument/2006/relationships/slideLayout" Target="../slideLayouts/slideLayout6.xml"/><Relationship Id="rId20" Type="http://schemas.openxmlformats.org/officeDocument/2006/relationships/slide" Target="slide82.xml"/><Relationship Id="rId1" Type="http://schemas.openxmlformats.org/officeDocument/2006/relationships/tags" Target="../tags/tag771.xml"/><Relationship Id="rId6" Type="http://schemas.openxmlformats.org/officeDocument/2006/relationships/tags" Target="../tags/tag776.xml"/><Relationship Id="rId11" Type="http://schemas.openxmlformats.org/officeDocument/2006/relationships/tags" Target="../tags/tag781.xml"/><Relationship Id="rId5" Type="http://schemas.openxmlformats.org/officeDocument/2006/relationships/tags" Target="../tags/tag775.xml"/><Relationship Id="rId15" Type="http://schemas.openxmlformats.org/officeDocument/2006/relationships/tags" Target="../tags/tag785.xml"/><Relationship Id="rId10" Type="http://schemas.openxmlformats.org/officeDocument/2006/relationships/tags" Target="../tags/tag780.xml"/><Relationship Id="rId19" Type="http://schemas.openxmlformats.org/officeDocument/2006/relationships/slide" Target="slide84.xml"/><Relationship Id="rId4" Type="http://schemas.openxmlformats.org/officeDocument/2006/relationships/tags" Target="../tags/tag774.xml"/><Relationship Id="rId9" Type="http://schemas.openxmlformats.org/officeDocument/2006/relationships/tags" Target="../tags/tag779.xml"/><Relationship Id="rId14" Type="http://schemas.openxmlformats.org/officeDocument/2006/relationships/tags" Target="../tags/tag78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7.xml"/><Relationship Id="rId1" Type="http://schemas.openxmlformats.org/officeDocument/2006/relationships/tags" Target="../tags/tag786.xml"/><Relationship Id="rId6" Type="http://schemas.openxmlformats.org/officeDocument/2006/relationships/image" Target="../media/image66.png"/><Relationship Id="rId5" Type="http://schemas.openxmlformats.org/officeDocument/2006/relationships/image" Target="../media/image1.emf"/><Relationship Id="rId4" Type="http://schemas.openxmlformats.org/officeDocument/2006/relationships/oleObject" Target="../embeddings/oleObject65.bin"/></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9.xml"/><Relationship Id="rId1" Type="http://schemas.openxmlformats.org/officeDocument/2006/relationships/tags" Target="../tags/tag788.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8" Type="http://schemas.openxmlformats.org/officeDocument/2006/relationships/tags" Target="../tags/tag797.xml"/><Relationship Id="rId13" Type="http://schemas.openxmlformats.org/officeDocument/2006/relationships/tags" Target="../tags/tag802.xml"/><Relationship Id="rId18" Type="http://schemas.openxmlformats.org/officeDocument/2006/relationships/slide" Target="slide87.xml"/><Relationship Id="rId3" Type="http://schemas.openxmlformats.org/officeDocument/2006/relationships/tags" Target="../tags/tag792.xml"/><Relationship Id="rId7" Type="http://schemas.openxmlformats.org/officeDocument/2006/relationships/tags" Target="../tags/tag796.xml"/><Relationship Id="rId12" Type="http://schemas.openxmlformats.org/officeDocument/2006/relationships/tags" Target="../tags/tag801.xml"/><Relationship Id="rId17" Type="http://schemas.openxmlformats.org/officeDocument/2006/relationships/slide" Target="slide90.xml"/><Relationship Id="rId2" Type="http://schemas.openxmlformats.org/officeDocument/2006/relationships/tags" Target="../tags/tag791.xml"/><Relationship Id="rId16" Type="http://schemas.openxmlformats.org/officeDocument/2006/relationships/slideLayout" Target="../slideLayouts/slideLayout6.xml"/><Relationship Id="rId20" Type="http://schemas.openxmlformats.org/officeDocument/2006/relationships/slide" Target="slide82.xml"/><Relationship Id="rId1" Type="http://schemas.openxmlformats.org/officeDocument/2006/relationships/tags" Target="../tags/tag790.xml"/><Relationship Id="rId6" Type="http://schemas.openxmlformats.org/officeDocument/2006/relationships/tags" Target="../tags/tag795.xml"/><Relationship Id="rId11" Type="http://schemas.openxmlformats.org/officeDocument/2006/relationships/tags" Target="../tags/tag800.xml"/><Relationship Id="rId5" Type="http://schemas.openxmlformats.org/officeDocument/2006/relationships/tags" Target="../tags/tag794.xml"/><Relationship Id="rId15" Type="http://schemas.openxmlformats.org/officeDocument/2006/relationships/tags" Target="../tags/tag804.xml"/><Relationship Id="rId10" Type="http://schemas.openxmlformats.org/officeDocument/2006/relationships/tags" Target="../tags/tag799.xml"/><Relationship Id="rId19" Type="http://schemas.openxmlformats.org/officeDocument/2006/relationships/slide" Target="slide84.xml"/><Relationship Id="rId4" Type="http://schemas.openxmlformats.org/officeDocument/2006/relationships/tags" Target="../tags/tag793.xml"/><Relationship Id="rId9" Type="http://schemas.openxmlformats.org/officeDocument/2006/relationships/tags" Target="../tags/tag798.xml"/><Relationship Id="rId14" Type="http://schemas.openxmlformats.org/officeDocument/2006/relationships/tags" Target="../tags/tag80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6.xml"/><Relationship Id="rId1" Type="http://schemas.openxmlformats.org/officeDocument/2006/relationships/tags" Target="../tags/tag805.x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92.xml.rels><?xml version="1.0" encoding="UTF-8" standalone="yes"?>
<Relationships xmlns="http://schemas.openxmlformats.org/package/2006/relationships"><Relationship Id="rId8" Type="http://schemas.openxmlformats.org/officeDocument/2006/relationships/tags" Target="../tags/tag814.xml"/><Relationship Id="rId13" Type="http://schemas.openxmlformats.org/officeDocument/2006/relationships/tags" Target="../tags/tag819.xml"/><Relationship Id="rId18" Type="http://schemas.openxmlformats.org/officeDocument/2006/relationships/tags" Target="../tags/tag824.xml"/><Relationship Id="rId26" Type="http://schemas.openxmlformats.org/officeDocument/2006/relationships/slide" Target="slide37.xml"/><Relationship Id="rId3" Type="http://schemas.openxmlformats.org/officeDocument/2006/relationships/tags" Target="../tags/tag809.xml"/><Relationship Id="rId21" Type="http://schemas.openxmlformats.org/officeDocument/2006/relationships/tags" Target="../tags/tag827.xml"/><Relationship Id="rId7" Type="http://schemas.openxmlformats.org/officeDocument/2006/relationships/tags" Target="../tags/tag813.xml"/><Relationship Id="rId12" Type="http://schemas.openxmlformats.org/officeDocument/2006/relationships/tags" Target="../tags/tag818.xml"/><Relationship Id="rId17" Type="http://schemas.openxmlformats.org/officeDocument/2006/relationships/tags" Target="../tags/tag823.xml"/><Relationship Id="rId25" Type="http://schemas.openxmlformats.org/officeDocument/2006/relationships/slide" Target="slide80.xml"/><Relationship Id="rId2" Type="http://schemas.openxmlformats.org/officeDocument/2006/relationships/tags" Target="../tags/tag808.xml"/><Relationship Id="rId16" Type="http://schemas.openxmlformats.org/officeDocument/2006/relationships/tags" Target="../tags/tag822.xml"/><Relationship Id="rId20" Type="http://schemas.openxmlformats.org/officeDocument/2006/relationships/tags" Target="../tags/tag826.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tags" Target="../tags/tag817.xml"/><Relationship Id="rId24" Type="http://schemas.openxmlformats.org/officeDocument/2006/relationships/slide" Target="slide92.xml"/><Relationship Id="rId5" Type="http://schemas.openxmlformats.org/officeDocument/2006/relationships/tags" Target="../tags/tag811.xml"/><Relationship Id="rId15" Type="http://schemas.openxmlformats.org/officeDocument/2006/relationships/tags" Target="../tags/tag821.xml"/><Relationship Id="rId23" Type="http://schemas.openxmlformats.org/officeDocument/2006/relationships/slide" Target="slide117.xml"/><Relationship Id="rId28" Type="http://schemas.openxmlformats.org/officeDocument/2006/relationships/slide" Target="slide4.xml"/><Relationship Id="rId10" Type="http://schemas.openxmlformats.org/officeDocument/2006/relationships/tags" Target="../tags/tag816.xml"/><Relationship Id="rId19" Type="http://schemas.openxmlformats.org/officeDocument/2006/relationships/tags" Target="../tags/tag825.xml"/><Relationship Id="rId4" Type="http://schemas.openxmlformats.org/officeDocument/2006/relationships/tags" Target="../tags/tag810.xml"/><Relationship Id="rId9" Type="http://schemas.openxmlformats.org/officeDocument/2006/relationships/tags" Target="../tags/tag815.xml"/><Relationship Id="rId14" Type="http://schemas.openxmlformats.org/officeDocument/2006/relationships/tags" Target="../tags/tag820.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93.xml.rels><?xml version="1.0" encoding="UTF-8" standalone="yes"?>
<Relationships xmlns="http://schemas.openxmlformats.org/package/2006/relationships"><Relationship Id="rId8" Type="http://schemas.openxmlformats.org/officeDocument/2006/relationships/tags" Target="../tags/tag835.xml"/><Relationship Id="rId13" Type="http://schemas.openxmlformats.org/officeDocument/2006/relationships/tags" Target="../tags/tag840.xml"/><Relationship Id="rId18" Type="http://schemas.openxmlformats.org/officeDocument/2006/relationships/tags" Target="../tags/tag845.xml"/><Relationship Id="rId3" Type="http://schemas.openxmlformats.org/officeDocument/2006/relationships/tags" Target="../tags/tag830.xml"/><Relationship Id="rId21" Type="http://schemas.openxmlformats.org/officeDocument/2006/relationships/slide" Target="slide104.xml"/><Relationship Id="rId7" Type="http://schemas.openxmlformats.org/officeDocument/2006/relationships/tags" Target="../tags/tag834.xml"/><Relationship Id="rId12" Type="http://schemas.openxmlformats.org/officeDocument/2006/relationships/tags" Target="../tags/tag839.xml"/><Relationship Id="rId17" Type="http://schemas.openxmlformats.org/officeDocument/2006/relationships/tags" Target="../tags/tag844.xml"/><Relationship Id="rId2" Type="http://schemas.openxmlformats.org/officeDocument/2006/relationships/tags" Target="../tags/tag829.xml"/><Relationship Id="rId16" Type="http://schemas.openxmlformats.org/officeDocument/2006/relationships/tags" Target="../tags/tag843.xml"/><Relationship Id="rId20" Type="http://schemas.openxmlformats.org/officeDocument/2006/relationships/slide" Target="slide109.xml"/><Relationship Id="rId1" Type="http://schemas.openxmlformats.org/officeDocument/2006/relationships/tags" Target="../tags/tag828.xml"/><Relationship Id="rId6" Type="http://schemas.openxmlformats.org/officeDocument/2006/relationships/tags" Target="../tags/tag833.xml"/><Relationship Id="rId11" Type="http://schemas.openxmlformats.org/officeDocument/2006/relationships/tags" Target="../tags/tag838.xml"/><Relationship Id="rId24" Type="http://schemas.openxmlformats.org/officeDocument/2006/relationships/slide" Target="slide93.xml"/><Relationship Id="rId5" Type="http://schemas.openxmlformats.org/officeDocument/2006/relationships/tags" Target="../tags/tag832.xml"/><Relationship Id="rId15" Type="http://schemas.openxmlformats.org/officeDocument/2006/relationships/tags" Target="../tags/tag842.xml"/><Relationship Id="rId23" Type="http://schemas.openxmlformats.org/officeDocument/2006/relationships/slide" Target="slide96.xml"/><Relationship Id="rId10" Type="http://schemas.openxmlformats.org/officeDocument/2006/relationships/tags" Target="../tags/tag837.xml"/><Relationship Id="rId19" Type="http://schemas.openxmlformats.org/officeDocument/2006/relationships/slideLayout" Target="../slideLayouts/slideLayout6.xml"/><Relationship Id="rId4" Type="http://schemas.openxmlformats.org/officeDocument/2006/relationships/tags" Target="../tags/tag831.xml"/><Relationship Id="rId9" Type="http://schemas.openxmlformats.org/officeDocument/2006/relationships/tags" Target="../tags/tag836.xml"/><Relationship Id="rId14" Type="http://schemas.openxmlformats.org/officeDocument/2006/relationships/tags" Target="../tags/tag841.xml"/><Relationship Id="rId22" Type="http://schemas.openxmlformats.org/officeDocument/2006/relationships/slide" Target="slide101.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846.xml"/><Relationship Id="rId5" Type="http://schemas.openxmlformats.org/officeDocument/2006/relationships/image" Target="../media/image67.png"/><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8.xml"/><Relationship Id="rId1" Type="http://schemas.openxmlformats.org/officeDocument/2006/relationships/tags" Target="../tags/tag847.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96.xml.rels><?xml version="1.0" encoding="UTF-8" standalone="yes"?>
<Relationships xmlns="http://schemas.openxmlformats.org/package/2006/relationships"><Relationship Id="rId8" Type="http://schemas.openxmlformats.org/officeDocument/2006/relationships/tags" Target="../tags/tag856.xml"/><Relationship Id="rId13" Type="http://schemas.openxmlformats.org/officeDocument/2006/relationships/tags" Target="../tags/tag861.xml"/><Relationship Id="rId18" Type="http://schemas.openxmlformats.org/officeDocument/2006/relationships/tags" Target="../tags/tag866.xml"/><Relationship Id="rId3" Type="http://schemas.openxmlformats.org/officeDocument/2006/relationships/tags" Target="../tags/tag851.xml"/><Relationship Id="rId21" Type="http://schemas.openxmlformats.org/officeDocument/2006/relationships/slide" Target="slide104.xml"/><Relationship Id="rId7" Type="http://schemas.openxmlformats.org/officeDocument/2006/relationships/tags" Target="../tags/tag855.xml"/><Relationship Id="rId12" Type="http://schemas.openxmlformats.org/officeDocument/2006/relationships/tags" Target="../tags/tag860.xml"/><Relationship Id="rId17" Type="http://schemas.openxmlformats.org/officeDocument/2006/relationships/tags" Target="../tags/tag865.xml"/><Relationship Id="rId2" Type="http://schemas.openxmlformats.org/officeDocument/2006/relationships/tags" Target="../tags/tag850.xml"/><Relationship Id="rId16" Type="http://schemas.openxmlformats.org/officeDocument/2006/relationships/tags" Target="../tags/tag864.xml"/><Relationship Id="rId20" Type="http://schemas.openxmlformats.org/officeDocument/2006/relationships/slide" Target="slide109.xml"/><Relationship Id="rId1" Type="http://schemas.openxmlformats.org/officeDocument/2006/relationships/tags" Target="../tags/tag849.xml"/><Relationship Id="rId6" Type="http://schemas.openxmlformats.org/officeDocument/2006/relationships/tags" Target="../tags/tag854.xml"/><Relationship Id="rId11" Type="http://schemas.openxmlformats.org/officeDocument/2006/relationships/tags" Target="../tags/tag859.xml"/><Relationship Id="rId24" Type="http://schemas.openxmlformats.org/officeDocument/2006/relationships/slide" Target="slide93.xml"/><Relationship Id="rId5" Type="http://schemas.openxmlformats.org/officeDocument/2006/relationships/tags" Target="../tags/tag853.xml"/><Relationship Id="rId15" Type="http://schemas.openxmlformats.org/officeDocument/2006/relationships/tags" Target="../tags/tag863.xml"/><Relationship Id="rId23" Type="http://schemas.openxmlformats.org/officeDocument/2006/relationships/slide" Target="slide96.xml"/><Relationship Id="rId10" Type="http://schemas.openxmlformats.org/officeDocument/2006/relationships/tags" Target="../tags/tag858.xml"/><Relationship Id="rId19" Type="http://schemas.openxmlformats.org/officeDocument/2006/relationships/slideLayout" Target="../slideLayouts/slideLayout6.xml"/><Relationship Id="rId4" Type="http://schemas.openxmlformats.org/officeDocument/2006/relationships/tags" Target="../tags/tag852.xml"/><Relationship Id="rId9" Type="http://schemas.openxmlformats.org/officeDocument/2006/relationships/tags" Target="../tags/tag857.xml"/><Relationship Id="rId14" Type="http://schemas.openxmlformats.org/officeDocument/2006/relationships/tags" Target="../tags/tag862.xml"/><Relationship Id="rId22" Type="http://schemas.openxmlformats.org/officeDocument/2006/relationships/slide" Target="slide101.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8.xml"/><Relationship Id="rId1" Type="http://schemas.openxmlformats.org/officeDocument/2006/relationships/tags" Target="../tags/tag867.xml"/><Relationship Id="rId5" Type="http://schemas.openxmlformats.org/officeDocument/2006/relationships/image" Target="../media/image1.emf"/><Relationship Id="rId4" Type="http://schemas.openxmlformats.org/officeDocument/2006/relationships/oleObject" Target="../embeddings/oleObject70.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0.xml"/><Relationship Id="rId1" Type="http://schemas.openxmlformats.org/officeDocument/2006/relationships/tags" Target="../tags/tag869.xml"/><Relationship Id="rId6" Type="http://schemas.openxmlformats.org/officeDocument/2006/relationships/image" Target="../media/image68.png"/><Relationship Id="rId5" Type="http://schemas.openxmlformats.org/officeDocument/2006/relationships/image" Target="../media/image1.emf"/><Relationship Id="rId4" Type="http://schemas.openxmlformats.org/officeDocument/2006/relationships/oleObject" Target="../embeddings/oleObject71.bin"/></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2.xml"/><Relationship Id="rId1" Type="http://schemas.openxmlformats.org/officeDocument/2006/relationships/tags" Target="../tags/tag871.xml"/><Relationship Id="rId6" Type="http://schemas.openxmlformats.org/officeDocument/2006/relationships/image" Target="../media/image69.png"/><Relationship Id="rId5" Type="http://schemas.openxmlformats.org/officeDocument/2006/relationships/image" Target="../media/image1.emf"/><Relationship Id="rId4" Type="http://schemas.openxmlformats.org/officeDocument/2006/relationships/oleObject" Target="../embeddings/oleObject7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a:t>
            </a:r>
            <a:endParaRPr lang="en-US" altLang="zh-CN" dirty="0">
              <a:latin typeface="+mn-lt"/>
            </a:endParaRPr>
          </a:p>
          <a:p>
            <a:pPr lvl="1"/>
            <a:r>
              <a:rPr lang="zh-CN" altLang="en-US" dirty="0">
                <a:latin typeface="+mn-lt"/>
              </a:rPr>
              <a:t>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和三维高斯散点图，从隐式场或点云中提取表面</a:t>
            </a:r>
            <a:endParaRPr lang="en-US" altLang="zh-CN" dirty="0">
              <a:latin typeface="+mn-lt"/>
            </a:endParaRPr>
          </a:p>
          <a:p>
            <a:pPr lvl="1"/>
            <a:r>
              <a:rPr lang="zh-CN" altLang="en-US" dirty="0">
                <a:latin typeface="+mn-lt"/>
              </a:rPr>
              <a:t>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a:t>
            </a:r>
            <a:endParaRPr lang="en-US" altLang="zh-CN" dirty="0">
              <a:latin typeface="+mn-lt"/>
            </a:endParaRPr>
          </a:p>
          <a:p>
            <a:pPr lvl="1"/>
            <a:r>
              <a:rPr lang="zh-CN" altLang="en-US" dirty="0">
                <a:latin typeface="+mn-lt"/>
              </a:rPr>
              <a:t>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基于深度图的方法是基于学习方法的主要类别</a:t>
            </a:r>
            <a:endParaRPr lang="en-US" altLang="zh-CN" b="1" dirty="0">
              <a:solidFill>
                <a:srgbClr val="FF0000"/>
              </a:solidFill>
              <a:latin typeface="+mn-lt"/>
            </a:endParaRPr>
          </a:p>
          <a:p>
            <a:pPr lvl="1"/>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
        <p:nvSpPr>
          <p:cNvPr id="3" name="ee4pContent1">
            <a:extLst>
              <a:ext uri="{FF2B5EF4-FFF2-40B4-BE49-F238E27FC236}">
                <a16:creationId xmlns:a16="http://schemas.microsoft.com/office/drawing/2014/main" id="{206832E7-B0B6-80BD-56CE-CE373589B8DA}"/>
              </a:ext>
            </a:extLst>
          </p:cNvPr>
          <p:cNvSpPr txBox="1">
            <a:spLocks/>
          </p:cNvSpPr>
          <p:nvPr>
            <p:custDataLst>
              <p:tags r:id="rId2"/>
            </p:custDataLst>
          </p:nvPr>
        </p:nvSpPr>
        <p:spPr>
          <a:xfrm>
            <a:off x="838201" y="1690687"/>
            <a:ext cx="10515599" cy="3640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在计算能力和存储能力有限的大多数工业应用中，低运行时间和内存消耗至关重要，例如机器人和</a:t>
            </a:r>
            <a:r>
              <a:rPr lang="en-US" altLang="zh-CN" dirty="0">
                <a:latin typeface="+mn-lt"/>
              </a:rPr>
              <a:t>AR/VR</a:t>
            </a:r>
          </a:p>
          <a:p>
            <a:pPr lvl="1"/>
            <a:r>
              <a:rPr lang="zh-CN" altLang="en-US" dirty="0">
                <a:latin typeface="+mn-lt"/>
              </a:rPr>
              <a:t>由于低分辨率输入和网络结构的简单性，在线 </a:t>
            </a:r>
            <a:r>
              <a:rPr lang="en-US" altLang="zh-CN" dirty="0">
                <a:latin typeface="+mn-lt"/>
              </a:rPr>
              <a:t>MVS</a:t>
            </a:r>
            <a:r>
              <a:rPr lang="zh-CN" altLang="en-US" dirty="0">
                <a:latin typeface="+mn-lt"/>
              </a:rPr>
              <a:t>方法</a:t>
            </a:r>
            <a:r>
              <a:rPr lang="en-US" altLang="zh-CN" dirty="0">
                <a:latin typeface="+mn-lt"/>
              </a:rPr>
              <a:t> </a:t>
            </a:r>
            <a:r>
              <a:rPr lang="zh-CN" altLang="en-US" dirty="0">
                <a:latin typeface="+mn-lt"/>
              </a:rPr>
              <a:t>通常在内存和运行时间方面都能实现高效率</a:t>
            </a:r>
            <a:endParaRPr lang="en-US" altLang="zh-CN" dirty="0">
              <a:latin typeface="+mn-lt"/>
            </a:endParaRPr>
          </a:p>
          <a:p>
            <a:pPr lvl="1"/>
            <a:r>
              <a:rPr lang="zh-CN" altLang="en-US" dirty="0">
                <a:latin typeface="+mn-lt"/>
              </a:rPr>
              <a:t>相反，离线</a:t>
            </a:r>
            <a:r>
              <a:rPr lang="en-US" altLang="zh-CN" dirty="0">
                <a:latin typeface="+mn-lt"/>
              </a:rPr>
              <a:t>MVS</a:t>
            </a:r>
            <a:r>
              <a:rPr lang="zh-CN" altLang="en-US" dirty="0">
                <a:latin typeface="+mn-lt"/>
              </a:rPr>
              <a:t>方法侧重于高分辨率图像，通常使用计算代价高的网络模块，例如，</a:t>
            </a:r>
            <a:r>
              <a:rPr lang="en-US" altLang="zh-CN" dirty="0">
                <a:latin typeface="+mn-lt"/>
              </a:rPr>
              <a:t>3D</a:t>
            </a:r>
            <a:r>
              <a:rPr lang="zh-CN" altLang="en-US" dirty="0">
                <a:latin typeface="+mn-lt"/>
              </a:rPr>
              <a:t>卷积，以提高重建质量</a:t>
            </a:r>
            <a:endParaRPr lang="en-US" altLang="zh-CN" dirty="0">
              <a:latin typeface="+mn-lt"/>
            </a:endParaRPr>
          </a:p>
          <a:p>
            <a:pPr lvl="1"/>
            <a:r>
              <a:rPr lang="zh-CN" altLang="en-US" dirty="0">
                <a:latin typeface="+mn-lt"/>
              </a:rPr>
              <a:t>这些显式地增加了运行时间和</a:t>
            </a:r>
            <a:r>
              <a:rPr lang="en-US" altLang="zh-CN" dirty="0">
                <a:latin typeface="+mn-lt"/>
              </a:rPr>
              <a:t>GPU</a:t>
            </a:r>
            <a:r>
              <a:rPr lang="zh-CN" altLang="en-US" dirty="0">
                <a:latin typeface="+mn-lt"/>
              </a:rPr>
              <a:t>内存</a:t>
            </a:r>
            <a:endParaRPr lang="en-US" altLang="zh-CN" dirty="0">
              <a:latin typeface="+mn-lt"/>
            </a:endParaRPr>
          </a:p>
          <a:p>
            <a:pPr lvl="1"/>
            <a:r>
              <a:rPr lang="zh-CN" altLang="en-US" dirty="0">
                <a:latin typeface="+mn-lt"/>
              </a:rPr>
              <a:t>最近，许多研究人员试图在保持重建精度与其他离线 </a:t>
            </a:r>
            <a:r>
              <a:rPr lang="en-US" altLang="zh-CN" dirty="0">
                <a:latin typeface="+mn-lt"/>
              </a:rPr>
              <a:t>MVS </a:t>
            </a:r>
            <a:r>
              <a:rPr lang="zh-CN" altLang="en-US" dirty="0">
                <a:latin typeface="+mn-lt"/>
              </a:rPr>
              <a:t>方法相同的同时提高效率</a:t>
            </a:r>
            <a:endParaRPr lang="en-US" altLang="zh-CN" dirty="0">
              <a:latin typeface="+mn-lt"/>
            </a:endParaRPr>
          </a:p>
          <a:p>
            <a:pPr lvl="1"/>
            <a:r>
              <a:rPr lang="zh-CN" altLang="en-US" dirty="0">
                <a:latin typeface="+mn-lt"/>
              </a:rPr>
              <a:t>在图中比较了最先进的离线</a:t>
            </a:r>
            <a:r>
              <a:rPr lang="en-US" altLang="zh-CN" dirty="0">
                <a:latin typeface="+mn-lt"/>
              </a:rPr>
              <a:t>MVS</a:t>
            </a:r>
            <a:r>
              <a:rPr lang="zh-CN" altLang="en-US" dirty="0">
                <a:latin typeface="+mn-lt"/>
              </a:rPr>
              <a:t>方法的效率</a:t>
            </a:r>
            <a:endParaRPr lang="en-US" altLang="zh-CN" dirty="0">
              <a:latin typeface="+mn-lt"/>
            </a:endParaRPr>
          </a:p>
          <a:p>
            <a:pPr lvl="1"/>
            <a:r>
              <a:rPr lang="zh-CN" altLang="en-US" dirty="0">
                <a:latin typeface="+mn-lt"/>
              </a:rPr>
              <a:t>所有这些方法都采用类似的由粗到细的结构来提高效率</a:t>
            </a:r>
            <a:endParaRPr lang="en-US" altLang="zh-CN" dirty="0">
              <a:latin typeface="+mn-lt"/>
            </a:endParaRPr>
          </a:p>
          <a:p>
            <a:pPr lvl="1"/>
            <a:r>
              <a:rPr lang="zh-CN" altLang="en-US" dirty="0">
                <a:latin typeface="+mn-lt"/>
              </a:rPr>
              <a:t>然而，可以观察到一些方法仍然需要大量的计算资源，在内存或运行时间方面效率不高</a:t>
            </a:r>
            <a:endParaRPr lang="en-US" altLang="zh-CN" dirty="0">
              <a:latin typeface="+mn-lt"/>
            </a:endParaRPr>
          </a:p>
          <a:p>
            <a:pPr lvl="1"/>
            <a:r>
              <a:rPr lang="zh-CN" altLang="en-US" dirty="0">
                <a:latin typeface="+mn-lt"/>
              </a:rPr>
              <a:t>为了进一步减少运行时间和内存消耗，一些方法仔细简化了架构，例如，用</a:t>
            </a:r>
            <a:r>
              <a:rPr lang="en-US" altLang="zh-CN" dirty="0">
                <a:latin typeface="+mn-lt"/>
              </a:rPr>
              <a:t>2D</a:t>
            </a:r>
            <a:r>
              <a:rPr lang="zh-CN" altLang="en-US" dirty="0">
                <a:latin typeface="+mn-lt"/>
              </a:rPr>
              <a:t>卷积代替代价高昂的</a:t>
            </a:r>
            <a:r>
              <a:rPr lang="en-US" altLang="zh-CN" dirty="0">
                <a:latin typeface="+mn-lt"/>
              </a:rPr>
              <a:t>3D</a:t>
            </a:r>
            <a:r>
              <a:rPr lang="zh-CN" altLang="en-US" dirty="0">
                <a:latin typeface="+mn-lt"/>
              </a:rPr>
              <a:t>卷积</a:t>
            </a:r>
            <a:endParaRPr lang="en-US" altLang="zh-CN" dirty="0">
              <a:latin typeface="+mn-lt"/>
            </a:endParaRPr>
          </a:p>
          <a:p>
            <a:pPr lvl="1"/>
            <a:r>
              <a:rPr lang="zh-CN" altLang="en-US" dirty="0">
                <a:latin typeface="+mn-lt"/>
              </a:rPr>
              <a:t>此外，与性能最佳的方法相比，这些方法仍然取得了具有竞争力的性能</a:t>
            </a:r>
            <a:endParaRPr lang="en-US" altLang="zh-CN" dirty="0">
              <a:latin typeface="+mn-lt"/>
            </a:endParaRPr>
          </a:p>
          <a:p>
            <a:pPr lvl="1"/>
            <a:r>
              <a:rPr lang="zh-CN" altLang="en-US" dirty="0">
                <a:latin typeface="+mn-lt"/>
              </a:rPr>
              <a:t>因此，进一步提高实际应用的性能和效率是有希望的</a:t>
            </a:r>
            <a:endParaRPr lang="en-US" altLang="zh-CN" dirty="0">
              <a:latin typeface="+mn-lt"/>
            </a:endParaRPr>
          </a:p>
        </p:txBody>
      </p:sp>
    </p:spTree>
    <p:extLst>
      <p:ext uri="{BB962C8B-B14F-4D97-AF65-F5344CB8AC3E}">
        <p14:creationId xmlns:p14="http://schemas.microsoft.com/office/powerpoint/2010/main" val="2922460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96</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pic>
        <p:nvPicPr>
          <p:cNvPr id="3" name="图片 2">
            <a:extLst>
              <a:ext uri="{FF2B5EF4-FFF2-40B4-BE49-F238E27FC236}">
                <a16:creationId xmlns:a16="http://schemas.microsoft.com/office/drawing/2014/main" id="{358F02E4-289A-60A3-4327-E144DE6C102F}"/>
              </a:ext>
            </a:extLst>
          </p:cNvPr>
          <p:cNvPicPr>
            <a:picLocks noChangeAspect="1"/>
          </p:cNvPicPr>
          <p:nvPr/>
        </p:nvPicPr>
        <p:blipFill>
          <a:blip r:embed="rId5"/>
          <a:stretch>
            <a:fillRect/>
          </a:stretch>
        </p:blipFill>
        <p:spPr>
          <a:xfrm>
            <a:off x="0" y="1690688"/>
            <a:ext cx="12192000" cy="4478887"/>
          </a:xfrm>
          <a:prstGeom prst="rect">
            <a:avLst/>
          </a:prstGeom>
        </p:spPr>
      </p:pic>
    </p:spTree>
    <p:extLst>
      <p:ext uri="{BB962C8B-B14F-4D97-AF65-F5344CB8AC3E}">
        <p14:creationId xmlns:p14="http://schemas.microsoft.com/office/powerpoint/2010/main" val="2719872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
        <p:nvSpPr>
          <p:cNvPr id="5" name="ee4pContent1">
            <a:extLst>
              <a:ext uri="{FF2B5EF4-FFF2-40B4-BE49-F238E27FC236}">
                <a16:creationId xmlns:a16="http://schemas.microsoft.com/office/drawing/2014/main" id="{94D53EC6-9BE4-CF72-1F22-8C8BBC478348}"/>
              </a:ext>
            </a:extLst>
          </p:cNvPr>
          <p:cNvSpPr txBox="1">
            <a:spLocks/>
          </p:cNvSpPr>
          <p:nvPr>
            <p:custDataLst>
              <p:tags r:id="rId2"/>
            </p:custDataLst>
          </p:nvPr>
        </p:nvSpPr>
        <p:spPr>
          <a:xfrm>
            <a:off x="838201" y="1690687"/>
            <a:ext cx="10515599" cy="36921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上表中总结了无监督多视图立体视觉方法的结果</a:t>
            </a:r>
            <a:endParaRPr lang="en-US" altLang="zh-CN" dirty="0">
              <a:latin typeface="+mn-lt"/>
            </a:endParaRPr>
          </a:p>
          <a:p>
            <a:pPr lvl="1"/>
            <a:r>
              <a:rPr lang="zh-CN" altLang="en-US" dirty="0">
                <a:latin typeface="+mn-lt"/>
              </a:rPr>
              <a:t>基于传统的基于光度一致性的损失函数，无监督多视图立体视觉方法在许多具有挑战性的情况下可能存在困难，例如，光照条件变化或遮挡，并导致重建结果下降</a:t>
            </a:r>
            <a:endParaRPr lang="en-US" altLang="zh-CN" dirty="0">
              <a:latin typeface="+mn-lt"/>
            </a:endParaRPr>
          </a:p>
          <a:p>
            <a:pPr lvl="1"/>
            <a:r>
              <a:rPr lang="zh-CN" altLang="en-US" dirty="0">
                <a:latin typeface="+mn-lt"/>
              </a:rPr>
              <a:t>因此，许多方法提出了不同的策略来提高鲁棒性，例如，分割一致性，光流一致性，神经渲染一致性，基于几何滤波的伪标签生成，多迭代训练和特征度量损失</a:t>
            </a:r>
            <a:endParaRPr lang="en-US" altLang="zh-CN" dirty="0">
              <a:latin typeface="+mn-lt"/>
            </a:endParaRPr>
          </a:p>
          <a:p>
            <a:pPr lvl="1"/>
            <a:r>
              <a:rPr lang="zh-CN" altLang="en-US" dirty="0">
                <a:latin typeface="+mn-lt"/>
              </a:rPr>
              <a:t>令人鼓舞的是，</a:t>
            </a:r>
            <a:r>
              <a:rPr lang="en-US" altLang="zh-CN" dirty="0">
                <a:latin typeface="+mn-lt"/>
              </a:rPr>
              <a:t>KD-MVS </a:t>
            </a:r>
            <a:r>
              <a:rPr lang="zh-CN" altLang="en-US" dirty="0">
                <a:latin typeface="+mn-lt"/>
              </a:rPr>
              <a:t>已经超过了其主干网络 </a:t>
            </a:r>
            <a:r>
              <a:rPr lang="en-US" altLang="zh-CN" dirty="0" err="1">
                <a:latin typeface="+mn-lt"/>
              </a:rPr>
              <a:t>CasMVSNet</a:t>
            </a:r>
            <a:r>
              <a:rPr lang="en-US" altLang="zh-CN" dirty="0">
                <a:latin typeface="+mn-lt"/>
              </a:rPr>
              <a:t> </a:t>
            </a:r>
            <a:r>
              <a:rPr lang="zh-CN" altLang="en-US" dirty="0">
                <a:latin typeface="+mn-lt"/>
              </a:rPr>
              <a:t>以及许多其他完全监督的方法</a:t>
            </a:r>
            <a:endParaRPr lang="en-US" altLang="zh-CN" dirty="0">
              <a:latin typeface="+mn-lt"/>
            </a:endParaRPr>
          </a:p>
          <a:p>
            <a:pPr lvl="1"/>
            <a:r>
              <a:rPr lang="zh-CN" altLang="en-US" dirty="0">
                <a:latin typeface="+mn-lt"/>
              </a:rPr>
              <a:t>然而，由于无监督方法主要在相对简单的场景中进行测试，它们对更复杂和更大规模场景的可扩展性，例如</a:t>
            </a:r>
            <a:r>
              <a:rPr lang="en-US" altLang="zh-CN" dirty="0">
                <a:latin typeface="+mn-lt"/>
              </a:rPr>
              <a:t>ETH3D</a:t>
            </a:r>
            <a:r>
              <a:rPr lang="zh-CN" altLang="en-US" dirty="0">
                <a:latin typeface="+mn-lt"/>
              </a:rPr>
              <a:t>，仍然是一个问题</a:t>
            </a:r>
            <a:endParaRPr lang="en-US" altLang="zh-CN" dirty="0">
              <a:latin typeface="+mn-lt"/>
            </a:endParaRPr>
          </a:p>
          <a:p>
            <a:pPr lvl="1"/>
            <a:r>
              <a:rPr lang="zh-CN" altLang="en-US" dirty="0">
                <a:latin typeface="+mn-lt"/>
              </a:rPr>
              <a:t>这种跨各种场景和数据集的良好的泛化能力对于实际应用至关重要</a:t>
            </a:r>
            <a:endParaRPr lang="en-US" altLang="zh-CN" dirty="0">
              <a:latin typeface="+mn-lt"/>
            </a:endParaRPr>
          </a:p>
          <a:p>
            <a:pPr lvl="1"/>
            <a:r>
              <a:rPr lang="zh-CN" altLang="en-US" dirty="0">
                <a:latin typeface="+mn-lt"/>
              </a:rPr>
              <a:t>因此，在各种场景中评估无监督多视图立体视觉方法是未来研究的一项重要任务</a:t>
            </a:r>
            <a:endParaRPr lang="en-US" altLang="zh-CN" dirty="0">
              <a:latin typeface="+mn-lt"/>
            </a:endParaRPr>
          </a:p>
          <a:p>
            <a:pPr lvl="1"/>
            <a:r>
              <a:rPr lang="zh-CN" altLang="en-US" dirty="0">
                <a:latin typeface="+mn-lt"/>
              </a:rPr>
              <a:t>大多数无监督方法使用简单的多视图立体视觉主干网络，并且主要关注训练策略</a:t>
            </a:r>
            <a:endParaRPr lang="en-US" altLang="zh-CN" dirty="0">
              <a:latin typeface="+mn-lt"/>
            </a:endParaRPr>
          </a:p>
          <a:p>
            <a:pPr lvl="1"/>
            <a:r>
              <a:rPr lang="zh-CN" altLang="en-US" dirty="0">
                <a:latin typeface="+mn-lt"/>
              </a:rPr>
              <a:t>使用最先进的架构也是一个可以进一步提高性能的潜在方向</a:t>
            </a:r>
            <a:endParaRPr lang="en-US" altLang="zh-CN" dirty="0">
              <a:latin typeface="+mn-lt"/>
            </a:endParaRPr>
          </a:p>
        </p:txBody>
      </p:sp>
    </p:spTree>
    <p:extLst>
      <p:ext uri="{BB962C8B-B14F-4D97-AF65-F5344CB8AC3E}">
        <p14:creationId xmlns:p14="http://schemas.microsoft.com/office/powerpoint/2010/main" val="20236146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96</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pic>
        <p:nvPicPr>
          <p:cNvPr id="3" name="图片 2">
            <a:extLst>
              <a:ext uri="{FF2B5EF4-FFF2-40B4-BE49-F238E27FC236}">
                <a16:creationId xmlns:a16="http://schemas.microsoft.com/office/drawing/2014/main" id="{DE620012-E25B-5745-71A1-68B36F0168B0}"/>
              </a:ext>
            </a:extLst>
          </p:cNvPr>
          <p:cNvPicPr>
            <a:picLocks noChangeAspect="1"/>
          </p:cNvPicPr>
          <p:nvPr/>
        </p:nvPicPr>
        <p:blipFill>
          <a:blip r:embed="rId6"/>
          <a:stretch>
            <a:fillRect/>
          </a:stretch>
        </p:blipFill>
        <p:spPr>
          <a:xfrm>
            <a:off x="2006486" y="1690688"/>
            <a:ext cx="8179028" cy="3200489"/>
          </a:xfrm>
          <a:prstGeom prst="rect">
            <a:avLst/>
          </a:prstGeom>
        </p:spPr>
      </p:pic>
      <p:sp>
        <p:nvSpPr>
          <p:cNvPr id="5" name="ee4pContent1">
            <a:extLst>
              <a:ext uri="{FF2B5EF4-FFF2-40B4-BE49-F238E27FC236}">
                <a16:creationId xmlns:a16="http://schemas.microsoft.com/office/drawing/2014/main" id="{1688D406-0334-0AB5-98C9-929543F829B8}"/>
              </a:ext>
            </a:extLst>
          </p:cNvPr>
          <p:cNvSpPr txBox="1">
            <a:spLocks/>
          </p:cNvSpPr>
          <p:nvPr>
            <p:custDataLst>
              <p:tags r:id="rId2"/>
            </p:custDataLst>
          </p:nvPr>
        </p:nvSpPr>
        <p:spPr>
          <a:xfrm>
            <a:off x="838201" y="4968815"/>
            <a:ext cx="10515599" cy="15872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 </a:t>
            </a:r>
            <a:r>
              <a:rPr lang="en-US" altLang="zh-CN" dirty="0" err="1">
                <a:latin typeface="+mn-lt"/>
              </a:rPr>
              <a:t>ScanNet</a:t>
            </a:r>
            <a:r>
              <a:rPr lang="en-US" altLang="zh-CN" dirty="0">
                <a:latin typeface="+mn-lt"/>
              </a:rPr>
              <a:t> </a:t>
            </a:r>
            <a:r>
              <a:rPr lang="zh-CN" altLang="en-US" dirty="0">
                <a:latin typeface="+mn-lt"/>
              </a:rPr>
              <a:t>上的定量结果</a:t>
            </a:r>
            <a:endParaRPr lang="en-US" altLang="zh-CN" dirty="0">
              <a:latin typeface="+mn-lt"/>
            </a:endParaRPr>
          </a:p>
          <a:p>
            <a:pPr lvl="1"/>
            <a:r>
              <a:rPr lang="zh-CN" altLang="en-US" dirty="0">
                <a:latin typeface="+mn-lt"/>
              </a:rPr>
              <a:t>由于当场景规模增加时，体素表示会显式地增加计算开销，因此基于体素的方法主要关注室内场景，例如</a:t>
            </a:r>
            <a:r>
              <a:rPr lang="en-US" altLang="zh-CN" dirty="0" err="1">
                <a:latin typeface="+mn-lt"/>
              </a:rPr>
              <a:t>ScanNet</a:t>
            </a:r>
            <a:endParaRPr lang="en-US" altLang="zh-CN" dirty="0">
              <a:latin typeface="+mn-lt"/>
            </a:endParaRPr>
          </a:p>
          <a:p>
            <a:pPr lvl="1"/>
            <a:r>
              <a:rPr lang="zh-CN" altLang="en-US" dirty="0">
                <a:latin typeface="+mn-lt"/>
              </a:rPr>
              <a:t>我们发现基于深度图的多视图立体视觉方法，例如 </a:t>
            </a:r>
            <a:r>
              <a:rPr lang="en-US" altLang="zh-CN" dirty="0" err="1">
                <a:latin typeface="+mn-lt"/>
              </a:rPr>
              <a:t>SimpleRecon</a:t>
            </a:r>
            <a:r>
              <a:rPr lang="zh-CN" altLang="en-US" dirty="0">
                <a:latin typeface="+mn-lt"/>
              </a:rPr>
              <a:t>，将深度图与传统的</a:t>
            </a:r>
            <a:r>
              <a:rPr lang="en-US" altLang="zh-CN" dirty="0">
                <a:latin typeface="+mn-lt"/>
              </a:rPr>
              <a:t>TSDF</a:t>
            </a:r>
            <a:r>
              <a:rPr lang="zh-CN" altLang="en-US" dirty="0">
                <a:latin typeface="+mn-lt"/>
              </a:rPr>
              <a:t>融合相结合，可以达到与这些基于体素的方法相当的性能，同时具有更低的复杂度</a:t>
            </a:r>
            <a:endParaRPr lang="en-US" altLang="zh-CN" dirty="0">
              <a:latin typeface="+mn-lt"/>
            </a:endParaRPr>
          </a:p>
          <a:p>
            <a:pPr lvl="1"/>
            <a:r>
              <a:rPr lang="zh-CN" altLang="en-US" dirty="0">
                <a:latin typeface="+mn-lt"/>
              </a:rPr>
              <a:t>这进一步说明了基于深度图的方法优于基于体素的方法的优势</a:t>
            </a:r>
            <a:endParaRPr lang="en-US" altLang="zh-CN" dirty="0">
              <a:latin typeface="+mn-lt"/>
            </a:endParaRPr>
          </a:p>
        </p:txBody>
      </p:sp>
    </p:spTree>
    <p:extLst>
      <p:ext uri="{BB962C8B-B14F-4D97-AF65-F5344CB8AC3E}">
        <p14:creationId xmlns:p14="http://schemas.microsoft.com/office/powerpoint/2010/main" val="239188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
        <p:nvSpPr>
          <p:cNvPr id="5" name="ee4pContent1">
            <a:extLst>
              <a:ext uri="{FF2B5EF4-FFF2-40B4-BE49-F238E27FC236}">
                <a16:creationId xmlns:a16="http://schemas.microsoft.com/office/drawing/2014/main" id="{B2E3AF7A-9E1E-37B7-C8D6-8D67A831D632}"/>
              </a:ext>
            </a:extLst>
          </p:cNvPr>
          <p:cNvSpPr txBox="1">
            <a:spLocks/>
          </p:cNvSpPr>
          <p:nvPr>
            <p:custDataLst>
              <p:tags r:id="rId2"/>
            </p:custDataLst>
          </p:nvPr>
        </p:nvSpPr>
        <p:spPr>
          <a:xfrm>
            <a:off x="838200" y="3597218"/>
            <a:ext cx="10515599" cy="31227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上表显示了基于</a:t>
            </a:r>
            <a:r>
              <a:rPr lang="en-US" altLang="zh-CN" dirty="0" err="1">
                <a:latin typeface="+mn-lt"/>
              </a:rPr>
              <a:t>NeRF</a:t>
            </a:r>
            <a:r>
              <a:rPr lang="zh-CN" altLang="en-US" dirty="0">
                <a:latin typeface="+mn-lt"/>
              </a:rPr>
              <a:t>的方法在</a:t>
            </a:r>
            <a:r>
              <a:rPr lang="en-US" altLang="zh-CN" dirty="0">
                <a:latin typeface="+mn-lt"/>
              </a:rPr>
              <a:t>DTU</a:t>
            </a:r>
            <a:r>
              <a:rPr lang="zh-CN" altLang="en-US" dirty="0">
                <a:latin typeface="+mn-lt"/>
              </a:rPr>
              <a:t>数据集上的定量结果</a:t>
            </a:r>
            <a:endParaRPr lang="en-US" altLang="zh-CN" dirty="0">
              <a:latin typeface="+mn-lt"/>
            </a:endParaRPr>
          </a:p>
          <a:p>
            <a:pPr lvl="1"/>
            <a:r>
              <a:rPr lang="en-US" altLang="zh-CN" dirty="0" err="1">
                <a:latin typeface="+mn-lt"/>
              </a:rPr>
              <a:t>NeuS</a:t>
            </a:r>
            <a:r>
              <a:rPr lang="en-US" altLang="zh-CN" dirty="0">
                <a:latin typeface="+mn-lt"/>
              </a:rPr>
              <a:t> </a:t>
            </a:r>
            <a:r>
              <a:rPr lang="zh-CN" altLang="en-US" dirty="0">
                <a:latin typeface="+mn-lt"/>
              </a:rPr>
              <a:t>和 </a:t>
            </a:r>
            <a:r>
              <a:rPr lang="en-US" altLang="zh-CN" dirty="0" err="1">
                <a:latin typeface="+mn-lt"/>
              </a:rPr>
              <a:t>VolSDF</a:t>
            </a:r>
            <a:r>
              <a:rPr lang="en-US" altLang="zh-CN" dirty="0">
                <a:latin typeface="+mn-lt"/>
              </a:rPr>
              <a:t> </a:t>
            </a:r>
            <a:r>
              <a:rPr lang="zh-CN" altLang="en-US" dirty="0">
                <a:latin typeface="+mn-lt"/>
              </a:rPr>
              <a:t>最突出的特点是它们是自监督的，即无需深度监督，并能生成平滑完整的网格表面</a:t>
            </a:r>
            <a:endParaRPr lang="en-US" altLang="zh-CN" dirty="0">
              <a:latin typeface="+mn-lt"/>
            </a:endParaRPr>
          </a:p>
          <a:p>
            <a:pPr lvl="1"/>
            <a:r>
              <a:rPr lang="zh-CN" altLang="en-US" dirty="0">
                <a:latin typeface="+mn-lt"/>
              </a:rPr>
              <a:t>然而，许多最新方法发现，明确地结合更明确的几何监督可以显着提高重建质量</a:t>
            </a:r>
            <a:endParaRPr lang="en-US" altLang="zh-CN" dirty="0">
              <a:latin typeface="+mn-lt"/>
            </a:endParaRPr>
          </a:p>
          <a:p>
            <a:pPr lvl="1"/>
            <a:r>
              <a:rPr lang="zh-CN" altLang="en-US" dirty="0">
                <a:latin typeface="+mn-lt"/>
              </a:rPr>
              <a:t>与基于深度图的多视点立体视觉方法相比，基于</a:t>
            </a:r>
            <a:r>
              <a:rPr lang="en-US" altLang="zh-CN" dirty="0" err="1">
                <a:latin typeface="+mn-lt"/>
              </a:rPr>
              <a:t>NeRF</a:t>
            </a:r>
            <a:r>
              <a:rPr lang="zh-CN" altLang="en-US" dirty="0">
                <a:latin typeface="+mn-lt"/>
              </a:rPr>
              <a:t>的方法的主要缺点是它们大多是针对每个场景的优化问题，并且需要大量时间来训练每个新场景的模型</a:t>
            </a:r>
            <a:endParaRPr lang="en-US" altLang="zh-CN" dirty="0">
              <a:latin typeface="+mn-lt"/>
            </a:endParaRPr>
          </a:p>
          <a:p>
            <a:pPr lvl="1"/>
            <a:r>
              <a:rPr lang="zh-CN" altLang="en-US" dirty="0">
                <a:latin typeface="+mn-lt"/>
              </a:rPr>
              <a:t>最近，一些方法试图使流程具有泛化能力，从而无需为新场景训练模型</a:t>
            </a:r>
            <a:endParaRPr lang="en-US" altLang="zh-CN" dirty="0">
              <a:latin typeface="+mn-lt"/>
            </a:endParaRPr>
          </a:p>
          <a:p>
            <a:pPr lvl="1"/>
            <a:r>
              <a:rPr lang="zh-CN" altLang="en-US" dirty="0">
                <a:latin typeface="+mn-lt"/>
              </a:rPr>
              <a:t>但是，它们的性能不如基于深度图的方法</a:t>
            </a:r>
            <a:r>
              <a:rPr lang="en-US" altLang="zh-CN" dirty="0">
                <a:latin typeface="+mn-lt"/>
              </a:rPr>
              <a:t>[15]</a:t>
            </a:r>
            <a:r>
              <a:rPr lang="zh-CN" altLang="en-US" dirty="0">
                <a:latin typeface="+mn-lt"/>
              </a:rPr>
              <a:t>。 提高训练时间效率的另一种方法是采用哈希网格，这也有利于提高表面细节</a:t>
            </a:r>
            <a:endParaRPr lang="en-US" altLang="zh-CN" dirty="0">
              <a:latin typeface="+mn-lt"/>
            </a:endParaRPr>
          </a:p>
          <a:p>
            <a:pPr lvl="1"/>
            <a:r>
              <a:rPr lang="zh-CN" altLang="en-US" dirty="0">
                <a:latin typeface="+mn-lt"/>
              </a:rPr>
              <a:t>但是，这些方法需要大量的</a:t>
            </a:r>
            <a:r>
              <a:rPr lang="en-US" altLang="zh-CN" dirty="0">
                <a:latin typeface="+mn-lt"/>
              </a:rPr>
              <a:t>GPU</a:t>
            </a:r>
            <a:r>
              <a:rPr lang="zh-CN" altLang="en-US" dirty="0">
                <a:latin typeface="+mn-lt"/>
              </a:rPr>
              <a:t>内存和空间来训练和存储大型模型</a:t>
            </a:r>
            <a:endParaRPr lang="en-US" altLang="zh-CN" dirty="0">
              <a:latin typeface="+mn-lt"/>
            </a:endParaRPr>
          </a:p>
          <a:p>
            <a:pPr lvl="1"/>
            <a:r>
              <a:rPr lang="zh-CN" altLang="en-US" dirty="0">
                <a:latin typeface="+mn-lt"/>
              </a:rPr>
              <a:t>此外，当尝试应用于大型场景时，基于</a:t>
            </a:r>
            <a:r>
              <a:rPr lang="en-US" altLang="zh-CN" dirty="0" err="1">
                <a:latin typeface="+mn-lt"/>
              </a:rPr>
              <a:t>NeRF</a:t>
            </a:r>
            <a:r>
              <a:rPr lang="zh-CN" altLang="en-US" dirty="0">
                <a:latin typeface="+mn-lt"/>
              </a:rPr>
              <a:t>的方法的可扩展性仍然是一个问题</a:t>
            </a:r>
            <a:endParaRPr lang="en-US" altLang="zh-CN" dirty="0">
              <a:latin typeface="+mn-lt"/>
            </a:endParaRPr>
          </a:p>
        </p:txBody>
      </p:sp>
      <p:pic>
        <p:nvPicPr>
          <p:cNvPr id="6" name="图片 5">
            <a:extLst>
              <a:ext uri="{FF2B5EF4-FFF2-40B4-BE49-F238E27FC236}">
                <a16:creationId xmlns:a16="http://schemas.microsoft.com/office/drawing/2014/main" id="{1E9BCF66-85B7-9A18-8C27-F8618AC59AA4}"/>
              </a:ext>
            </a:extLst>
          </p:cNvPr>
          <p:cNvPicPr>
            <a:picLocks noChangeAspect="1"/>
          </p:cNvPicPr>
          <p:nvPr/>
        </p:nvPicPr>
        <p:blipFill>
          <a:blip r:embed="rId6"/>
          <a:stretch>
            <a:fillRect/>
          </a:stretch>
        </p:blipFill>
        <p:spPr>
          <a:xfrm>
            <a:off x="838200" y="1690688"/>
            <a:ext cx="10515600" cy="1808683"/>
          </a:xfrm>
          <a:prstGeom prst="rect">
            <a:avLst/>
          </a:prstGeom>
        </p:spPr>
      </p:pic>
    </p:spTree>
    <p:extLst>
      <p:ext uri="{BB962C8B-B14F-4D97-AF65-F5344CB8AC3E}">
        <p14:creationId xmlns:p14="http://schemas.microsoft.com/office/powerpoint/2010/main" val="3289969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
        <p:nvSpPr>
          <p:cNvPr id="3" name="ee4pContent1">
            <a:extLst>
              <a:ext uri="{FF2B5EF4-FFF2-40B4-BE49-F238E27FC236}">
                <a16:creationId xmlns:a16="http://schemas.microsoft.com/office/drawing/2014/main" id="{DD90C244-9D1D-1982-A37B-CB29E54EA96B}"/>
              </a:ext>
            </a:extLst>
          </p:cNvPr>
          <p:cNvSpPr txBox="1">
            <a:spLocks/>
          </p:cNvSpPr>
          <p:nvPr>
            <p:custDataLst>
              <p:tags r:id="rId2"/>
            </p:custDataLst>
          </p:nvPr>
        </p:nvSpPr>
        <p:spPr>
          <a:xfrm>
            <a:off x="838200" y="1690688"/>
            <a:ext cx="10515599" cy="28381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由于其高效的光栅化，</a:t>
            </a:r>
            <a:r>
              <a:rPr lang="en-US" altLang="zh-CN" dirty="0">
                <a:latin typeface="+mn-lt"/>
              </a:rPr>
              <a:t>3D</a:t>
            </a:r>
            <a:r>
              <a:rPr lang="zh-CN" altLang="en-US" dirty="0">
                <a:latin typeface="+mn-lt"/>
              </a:rPr>
              <a:t>高斯散射在过去半年中在新视角合成</a:t>
            </a:r>
            <a:r>
              <a:rPr lang="en-US" altLang="zh-CN" dirty="0">
                <a:latin typeface="+mn-lt"/>
              </a:rPr>
              <a:t>(novel view synthesis)</a:t>
            </a:r>
            <a:r>
              <a:rPr lang="zh-CN" altLang="en-US" dirty="0">
                <a:latin typeface="+mn-lt"/>
              </a:rPr>
              <a:t>中变得流行。</a:t>
            </a:r>
            <a:endParaRPr lang="en-US" altLang="zh-CN" dirty="0">
              <a:latin typeface="+mn-lt"/>
            </a:endParaRPr>
          </a:p>
          <a:p>
            <a:pPr lvl="1"/>
            <a:r>
              <a:rPr lang="zh-CN" altLang="en-US" dirty="0">
                <a:latin typeface="+mn-lt"/>
              </a:rPr>
              <a:t>然而，使用</a:t>
            </a:r>
            <a:r>
              <a:rPr lang="en-US" altLang="zh-CN" dirty="0">
                <a:latin typeface="+mn-lt"/>
              </a:rPr>
              <a:t>3DGS</a:t>
            </a:r>
            <a:r>
              <a:rPr lang="zh-CN" altLang="en-US" dirty="0">
                <a:latin typeface="+mn-lt"/>
              </a:rPr>
              <a:t>重建表面面临许多挑战</a:t>
            </a:r>
            <a:endParaRPr lang="en-US" altLang="zh-CN" dirty="0">
              <a:latin typeface="+mn-lt"/>
            </a:endParaRPr>
          </a:p>
          <a:p>
            <a:pPr lvl="1"/>
            <a:r>
              <a:rPr lang="zh-CN" altLang="en-US" dirty="0">
                <a:latin typeface="+mn-lt"/>
              </a:rPr>
              <a:t>例如，由于三维高斯函数具有三维协方差矩阵，因此其与场景的实际表面并不完全对应</a:t>
            </a:r>
            <a:endParaRPr lang="en-US" altLang="zh-CN" dirty="0">
              <a:latin typeface="+mn-lt"/>
            </a:endParaRPr>
          </a:p>
          <a:p>
            <a:pPr lvl="1"/>
            <a:r>
              <a:rPr lang="zh-CN" altLang="en-US" dirty="0">
                <a:latin typeface="+mn-lt"/>
              </a:rPr>
              <a:t>此外，表面可能包含噪声影响判断</a:t>
            </a:r>
            <a:endParaRPr lang="en-US" altLang="zh-CN" dirty="0">
              <a:latin typeface="+mn-lt"/>
            </a:endParaRPr>
          </a:p>
          <a:p>
            <a:pPr lvl="1"/>
            <a:r>
              <a:rPr lang="zh-CN" altLang="en-US" dirty="0">
                <a:latin typeface="+mn-lt"/>
              </a:rPr>
              <a:t>但是，进一步探索这个方向是值得的，因为</a:t>
            </a:r>
            <a:r>
              <a:rPr lang="en-US" altLang="zh-CN" dirty="0">
                <a:latin typeface="+mn-lt"/>
              </a:rPr>
              <a:t>3DGS</a:t>
            </a:r>
            <a:r>
              <a:rPr lang="zh-CN" altLang="en-US" dirty="0">
                <a:latin typeface="+mn-lt"/>
              </a:rPr>
              <a:t>的训练速度比基于 </a:t>
            </a:r>
            <a:r>
              <a:rPr lang="en-US" altLang="zh-CN" dirty="0" err="1">
                <a:latin typeface="+mn-lt"/>
              </a:rPr>
              <a:t>NeRF</a:t>
            </a:r>
            <a:r>
              <a:rPr lang="en-US" altLang="zh-CN" dirty="0">
                <a:latin typeface="+mn-lt"/>
              </a:rPr>
              <a:t> </a:t>
            </a:r>
            <a:r>
              <a:rPr lang="zh-CN" altLang="en-US" dirty="0">
                <a:latin typeface="+mn-lt"/>
              </a:rPr>
              <a:t>的多视角立体视觉方法快得多</a:t>
            </a:r>
            <a:endParaRPr lang="en-US" altLang="zh-CN" dirty="0">
              <a:latin typeface="+mn-lt"/>
            </a:endParaRPr>
          </a:p>
          <a:p>
            <a:pPr lvl="1"/>
            <a:r>
              <a:rPr lang="zh-CN" altLang="en-US" dirty="0">
                <a:latin typeface="+mn-lt"/>
              </a:rPr>
              <a:t>此外，与其直接从三维空间提取表面，不如渲染精确的深度图，然后像基于深度图的多视角立体视觉方法那样融合它们，这是一个很有前景的方向</a:t>
            </a:r>
            <a:endParaRPr lang="en-US" altLang="zh-CN" dirty="0">
              <a:latin typeface="+mn-lt"/>
            </a:endParaRPr>
          </a:p>
          <a:p>
            <a:pPr lvl="1"/>
            <a:r>
              <a:rPr lang="zh-CN" altLang="en-US" dirty="0">
                <a:latin typeface="+mn-lt"/>
              </a:rPr>
              <a:t>而且，可泛化的前馈式</a:t>
            </a:r>
            <a:r>
              <a:rPr lang="en-US" altLang="zh-CN" dirty="0">
                <a:latin typeface="+mn-lt"/>
              </a:rPr>
              <a:t>3DGS</a:t>
            </a:r>
            <a:r>
              <a:rPr lang="zh-CN" altLang="en-US" dirty="0">
                <a:latin typeface="+mn-lt"/>
              </a:rPr>
              <a:t>方法也很有趣，因为它们已被证明可以通过渲染损失来提高深度精度，并且不需要针对每个场景进行训练</a:t>
            </a:r>
            <a:endParaRPr lang="en-US" altLang="zh-CN" dirty="0">
              <a:latin typeface="+mn-lt"/>
            </a:endParaRPr>
          </a:p>
        </p:txBody>
      </p:sp>
    </p:spTree>
    <p:extLst>
      <p:ext uri="{BB962C8B-B14F-4D97-AF65-F5344CB8AC3E}">
        <p14:creationId xmlns:p14="http://schemas.microsoft.com/office/powerpoint/2010/main" val="21194608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
        <p:nvSpPr>
          <p:cNvPr id="3" name="ee4pContent1">
            <a:extLst>
              <a:ext uri="{FF2B5EF4-FFF2-40B4-BE49-F238E27FC236}">
                <a16:creationId xmlns:a16="http://schemas.microsoft.com/office/drawing/2014/main" id="{6EDF889C-0F4C-F3E5-7DF2-D706D45C456E}"/>
              </a:ext>
            </a:extLst>
          </p:cNvPr>
          <p:cNvSpPr txBox="1">
            <a:spLocks/>
          </p:cNvSpPr>
          <p:nvPr>
            <p:custDataLst>
              <p:tags r:id="rId2"/>
            </p:custDataLst>
          </p:nvPr>
        </p:nvSpPr>
        <p:spPr>
          <a:xfrm>
            <a:off x="838200" y="1690688"/>
            <a:ext cx="10515599" cy="3338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作为三维重建的一种新趋势，大型前馈方法在其他多视角立体视觉方法无法处理的具有挑战性的环境中展现了令人印象深刻的性能，例如，单图像输入和未姿态估计的稀疏图像</a:t>
            </a:r>
            <a:endParaRPr lang="en-US" altLang="zh-CN" dirty="0">
              <a:latin typeface="+mn-lt"/>
            </a:endParaRPr>
          </a:p>
          <a:p>
            <a:pPr lvl="1"/>
            <a:r>
              <a:rPr lang="zh-CN" altLang="en-US" dirty="0">
                <a:latin typeface="+mn-lt"/>
              </a:rPr>
              <a:t>这些方法采用能够进行规模扩展的大型模型，能够从大型数据集中学习多视角几何的强大先验知识</a:t>
            </a:r>
            <a:endParaRPr lang="en-US" altLang="zh-CN" dirty="0">
              <a:latin typeface="+mn-lt"/>
            </a:endParaRPr>
          </a:p>
          <a:p>
            <a:pPr lvl="1"/>
            <a:r>
              <a:rPr lang="zh-CN" altLang="en-US" dirty="0">
                <a:latin typeface="+mn-lt"/>
              </a:rPr>
              <a:t>由于这些大型前馈方法通常不会明确地强制执行几何约束，即极线几何，因此重建的几何体默认放置在没有绝对比例的局部坐标系中，这使得它不适用于需要精确测量的应用</a:t>
            </a:r>
            <a:endParaRPr lang="en-US" altLang="zh-CN" dirty="0">
              <a:latin typeface="+mn-lt"/>
            </a:endParaRPr>
          </a:p>
          <a:p>
            <a:pPr lvl="1"/>
            <a:r>
              <a:rPr lang="zh-CN" altLang="en-US" dirty="0">
                <a:latin typeface="+mn-lt"/>
              </a:rPr>
              <a:t>此外，这些方法在全局共享表示下重建目标，而基于深度图的多视角立体视觉通常无需全局数据依赖性，这使得传统多视角立体视觉仍然更适合大规模重建和平行处理</a:t>
            </a:r>
            <a:endParaRPr lang="en-US" altLang="zh-CN" dirty="0">
              <a:latin typeface="+mn-lt"/>
            </a:endParaRPr>
          </a:p>
          <a:p>
            <a:pPr lvl="1"/>
            <a:r>
              <a:rPr lang="zh-CN" altLang="en-US" dirty="0">
                <a:latin typeface="+mn-lt"/>
              </a:rPr>
              <a:t>大型前馈方法巨大的计算成本也限制了其应用的可行性</a:t>
            </a:r>
          </a:p>
          <a:p>
            <a:pPr lvl="1"/>
            <a:r>
              <a:rPr lang="zh-CN" altLang="en-US" dirty="0">
                <a:latin typeface="+mn-lt"/>
              </a:rPr>
              <a:t>得益于植根于大型数据集的深度先验知识，大型前馈方法能够处理一些典型的极端情况，例如非朗伯表面</a:t>
            </a:r>
            <a:endParaRPr lang="en-US" altLang="zh-CN" dirty="0">
              <a:latin typeface="+mn-lt"/>
            </a:endParaRPr>
          </a:p>
          <a:p>
            <a:pPr lvl="1"/>
            <a:r>
              <a:rPr lang="zh-CN" altLang="en-US" dirty="0">
                <a:latin typeface="+mn-lt"/>
              </a:rPr>
              <a:t>但是，这也使得它们的泛化能力值得怀疑，因为它们完全从训练数据集中学习多视角几何的先验知识，而基于深度图的方法则利用来自传统方法的平面扫描算法进行特征匹配，这些传统方法更易于解释</a:t>
            </a:r>
            <a:endParaRPr lang="en-US" altLang="zh-CN" dirty="0">
              <a:latin typeface="+mn-lt"/>
            </a:endParaRPr>
          </a:p>
        </p:txBody>
      </p:sp>
    </p:spTree>
    <p:extLst>
      <p:ext uri="{BB962C8B-B14F-4D97-AF65-F5344CB8AC3E}">
        <p14:creationId xmlns:p14="http://schemas.microsoft.com/office/powerpoint/2010/main" val="2836019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96</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8"/>
            <a:ext cx="10515599" cy="46065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对于基于学习的多视角立体视觉方法</a:t>
            </a:r>
            <a:endParaRPr lang="en-US" altLang="zh-CN" dirty="0">
              <a:latin typeface="+mn-lt"/>
            </a:endParaRPr>
          </a:p>
          <a:p>
            <a:pPr lvl="2"/>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是两个主要的训练数据集</a:t>
            </a:r>
            <a:endParaRPr lang="en-US" altLang="zh-CN" dirty="0">
              <a:latin typeface="+mn-lt"/>
            </a:endParaRPr>
          </a:p>
          <a:p>
            <a:pPr lvl="2"/>
            <a:r>
              <a:rPr lang="zh-CN" altLang="en-US" dirty="0">
                <a:latin typeface="+mn-lt"/>
              </a:rPr>
              <a:t>而 </a:t>
            </a:r>
            <a:r>
              <a:rPr lang="en-US" altLang="zh-CN" dirty="0" err="1">
                <a:latin typeface="+mn-lt"/>
              </a:rPr>
              <a:t>ScanNet</a:t>
            </a:r>
            <a:r>
              <a:rPr lang="en-US" altLang="zh-CN" dirty="0">
                <a:latin typeface="+mn-lt"/>
              </a:rPr>
              <a:t> </a:t>
            </a:r>
            <a:r>
              <a:rPr lang="zh-CN" altLang="en-US" dirty="0">
                <a:latin typeface="+mn-lt"/>
              </a:rPr>
              <a:t>、</a:t>
            </a:r>
            <a:r>
              <a:rPr lang="en-US" altLang="zh-CN" dirty="0">
                <a:latin typeface="+mn-lt"/>
              </a:rPr>
              <a:t>DTU </a:t>
            </a:r>
            <a:r>
              <a:rPr lang="zh-CN" altLang="en-US" dirty="0">
                <a:latin typeface="+mn-lt"/>
              </a:rPr>
              <a:t>、</a:t>
            </a:r>
            <a:r>
              <a:rPr lang="en-US" altLang="zh-CN" dirty="0">
                <a:latin typeface="+mn-lt"/>
              </a:rPr>
              <a:t>Tanks &amp; Temples </a:t>
            </a:r>
            <a:r>
              <a:rPr lang="zh-CN" altLang="en-US" dirty="0">
                <a:latin typeface="+mn-lt"/>
              </a:rPr>
              <a:t>和 </a:t>
            </a:r>
            <a:r>
              <a:rPr lang="en-US" altLang="zh-CN" dirty="0">
                <a:latin typeface="+mn-lt"/>
              </a:rPr>
              <a:t>ETH3D </a:t>
            </a:r>
            <a:r>
              <a:rPr lang="zh-CN" altLang="en-US" dirty="0">
                <a:latin typeface="+mn-lt"/>
              </a:rPr>
              <a:t>是主要的评估基准</a:t>
            </a:r>
          </a:p>
          <a:p>
            <a:pPr lvl="1"/>
            <a:r>
              <a:rPr lang="zh-CN" altLang="en-US" dirty="0">
                <a:latin typeface="+mn-lt"/>
              </a:rPr>
              <a:t>用于训练的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DTU </a:t>
            </a:r>
            <a:r>
              <a:rPr lang="zh-CN" altLang="en-US" dirty="0">
                <a:latin typeface="+mn-lt"/>
              </a:rPr>
              <a:t>数据集的场景规模相对较小（</a:t>
            </a:r>
            <a:r>
              <a:rPr lang="en-US" altLang="zh-CN" dirty="0" err="1">
                <a:latin typeface="+mn-lt"/>
              </a:rPr>
              <a:t>ScanNet</a:t>
            </a:r>
            <a:r>
              <a:rPr lang="zh-CN" altLang="en-US" dirty="0">
                <a:latin typeface="+mn-lt"/>
              </a:rPr>
              <a:t>为房间级，</a:t>
            </a:r>
            <a:r>
              <a:rPr lang="en-US" altLang="zh-CN" dirty="0">
                <a:latin typeface="+mn-lt"/>
              </a:rPr>
              <a:t>DTU</a:t>
            </a:r>
            <a:r>
              <a:rPr lang="zh-CN" altLang="en-US" dirty="0">
                <a:latin typeface="+mn-lt"/>
              </a:rPr>
              <a:t>为物体级），其质量也不令人满意</a:t>
            </a:r>
            <a:endParaRPr lang="en-US" altLang="zh-CN" dirty="0">
              <a:latin typeface="+mn-lt"/>
            </a:endParaRPr>
          </a:p>
          <a:p>
            <a:pPr lvl="2"/>
            <a:r>
              <a:rPr lang="zh-CN" altLang="en-US" dirty="0">
                <a:latin typeface="+mn-lt"/>
              </a:rPr>
              <a:t>例如，</a:t>
            </a:r>
            <a:r>
              <a:rPr lang="en-US" altLang="zh-CN" dirty="0" err="1">
                <a:latin typeface="+mn-lt"/>
              </a:rPr>
              <a:t>ScanNet</a:t>
            </a:r>
            <a:r>
              <a:rPr lang="en-US" altLang="zh-CN" dirty="0">
                <a:latin typeface="+mn-lt"/>
              </a:rPr>
              <a:t> </a:t>
            </a:r>
            <a:r>
              <a:rPr lang="zh-CN" altLang="en-US" dirty="0">
                <a:latin typeface="+mn-lt"/>
              </a:rPr>
              <a:t>的相机标定精度不高</a:t>
            </a:r>
            <a:endParaRPr lang="en-US" altLang="zh-CN" dirty="0">
              <a:latin typeface="+mn-lt"/>
            </a:endParaRPr>
          </a:p>
          <a:p>
            <a:pPr lvl="2"/>
            <a:r>
              <a:rPr lang="zh-CN" altLang="en-US" dirty="0">
                <a:latin typeface="+mn-lt"/>
              </a:rPr>
              <a:t>对于 </a:t>
            </a:r>
            <a:r>
              <a:rPr lang="en-US" altLang="zh-CN" dirty="0">
                <a:latin typeface="+mn-lt"/>
              </a:rPr>
              <a:t>DTU</a:t>
            </a:r>
            <a:r>
              <a:rPr lang="zh-CN" altLang="en-US" dirty="0">
                <a:latin typeface="+mn-lt"/>
              </a:rPr>
              <a:t>，真值深度图是从网格渲染生成的，其中包含一些异常值和孔洞</a:t>
            </a:r>
            <a:endParaRPr lang="en-US" altLang="zh-CN" dirty="0">
              <a:latin typeface="+mn-lt"/>
            </a:endParaRPr>
          </a:p>
          <a:p>
            <a:pPr lvl="1"/>
            <a:r>
              <a:rPr lang="zh-CN" altLang="en-US" dirty="0">
                <a:latin typeface="+mn-lt"/>
              </a:rPr>
              <a:t>这是因为网格是由稀疏真值点云使用筛选泊松曲面重建方法重建的，因此包含不完整的区域。因此，提高训练数据集的可扩展性和质量是一个重要的研究方向</a:t>
            </a:r>
          </a:p>
          <a:p>
            <a:pPr lvl="1"/>
            <a:r>
              <a:rPr lang="zh-CN" altLang="en-US" dirty="0">
                <a:latin typeface="+mn-lt"/>
              </a:rPr>
              <a:t>最近，许多研究人员试图解决这个问题</a:t>
            </a:r>
            <a:endParaRPr lang="en-US" altLang="zh-CN" dirty="0">
              <a:latin typeface="+mn-lt"/>
            </a:endParaRPr>
          </a:p>
          <a:p>
            <a:pPr lvl="2"/>
            <a:r>
              <a:rPr lang="en-US" altLang="zh-CN" dirty="0" err="1">
                <a:latin typeface="+mn-lt"/>
              </a:rPr>
              <a:t>TartanAir</a:t>
            </a:r>
            <a:r>
              <a:rPr lang="en-US" altLang="zh-CN" dirty="0">
                <a:latin typeface="+mn-lt"/>
              </a:rPr>
              <a:t> </a:t>
            </a:r>
            <a:r>
              <a:rPr lang="zh-CN" altLang="en-US" dirty="0">
                <a:latin typeface="+mn-lt"/>
              </a:rPr>
              <a:t>数据集是一个大规模的合成数据集，它是在照片般真实的模拟环境中收集的</a:t>
            </a:r>
            <a:endParaRPr lang="en-US" altLang="zh-CN" dirty="0">
              <a:latin typeface="+mn-lt"/>
            </a:endParaRPr>
          </a:p>
          <a:p>
            <a:pPr lvl="3"/>
            <a:r>
              <a:rPr lang="en-US" altLang="zh-CN" dirty="0" err="1">
                <a:latin typeface="+mn-lt"/>
              </a:rPr>
              <a:t>BlendedMVS</a:t>
            </a:r>
            <a:r>
              <a:rPr lang="en-US" altLang="zh-CN" dirty="0">
                <a:latin typeface="+mn-lt"/>
              </a:rPr>
              <a:t> </a:t>
            </a:r>
            <a:r>
              <a:rPr lang="zh-CN" altLang="en-US" dirty="0">
                <a:latin typeface="+mn-lt"/>
              </a:rPr>
              <a:t>引入了更多的大规模场景，并提高了许多 </a:t>
            </a:r>
            <a:r>
              <a:rPr lang="en-US" altLang="zh-CN" dirty="0">
                <a:latin typeface="+mn-lt"/>
              </a:rPr>
              <a:t>MVS </a:t>
            </a:r>
            <a:r>
              <a:rPr lang="zh-CN" altLang="en-US" dirty="0">
                <a:latin typeface="+mn-lt"/>
              </a:rPr>
              <a:t>方法在真实场景中的性能</a:t>
            </a:r>
            <a:endParaRPr lang="en-US" altLang="zh-CN" dirty="0">
              <a:latin typeface="+mn-lt"/>
            </a:endParaRPr>
          </a:p>
          <a:p>
            <a:pPr lvl="3"/>
            <a:r>
              <a:rPr lang="en-US" altLang="zh-CN" dirty="0" err="1">
                <a:latin typeface="+mn-lt"/>
              </a:rPr>
              <a:t>ArKitScenes</a:t>
            </a:r>
            <a:r>
              <a:rPr lang="en-US" altLang="zh-CN" dirty="0">
                <a:latin typeface="+mn-lt"/>
              </a:rPr>
              <a:t> </a:t>
            </a:r>
            <a:r>
              <a:rPr lang="zh-CN" altLang="en-US" dirty="0">
                <a:latin typeface="+mn-lt"/>
              </a:rPr>
              <a:t>包含</a:t>
            </a:r>
            <a:r>
              <a:rPr lang="en-US" altLang="zh-CN" dirty="0">
                <a:latin typeface="+mn-lt"/>
              </a:rPr>
              <a:t>5048</a:t>
            </a:r>
            <a:r>
              <a:rPr lang="zh-CN" altLang="en-US" dirty="0">
                <a:latin typeface="+mn-lt"/>
              </a:rPr>
              <a:t>个</a:t>
            </a:r>
            <a:r>
              <a:rPr lang="en-US" altLang="zh-CN" dirty="0">
                <a:latin typeface="+mn-lt"/>
              </a:rPr>
              <a:t>RGB-D</a:t>
            </a:r>
            <a:r>
              <a:rPr lang="zh-CN" altLang="en-US" dirty="0">
                <a:latin typeface="+mn-lt"/>
              </a:rPr>
              <a:t>序列，是目前最大的室内数据集 </a:t>
            </a:r>
            <a:r>
              <a:rPr lang="en-US" altLang="zh-CN" dirty="0" err="1">
                <a:latin typeface="+mn-lt"/>
              </a:rPr>
              <a:t>ScanNet</a:t>
            </a:r>
            <a:r>
              <a:rPr lang="en-US" altLang="zh-CN" dirty="0">
                <a:latin typeface="+mn-lt"/>
              </a:rPr>
              <a:t> </a:t>
            </a:r>
            <a:r>
              <a:rPr lang="zh-CN" altLang="en-US" dirty="0">
                <a:latin typeface="+mn-lt"/>
              </a:rPr>
              <a:t>的三倍多</a:t>
            </a:r>
            <a:endParaRPr lang="en-US" altLang="zh-CN" dirty="0">
              <a:latin typeface="+mn-lt"/>
            </a:endParaRPr>
          </a:p>
          <a:p>
            <a:pPr lvl="3"/>
            <a:r>
              <a:rPr lang="zh-CN" altLang="en-US" dirty="0">
                <a:latin typeface="+mn-lt"/>
              </a:rPr>
              <a:t>作为 </a:t>
            </a:r>
            <a:r>
              <a:rPr lang="en-US" altLang="zh-CN" dirty="0" err="1">
                <a:latin typeface="+mn-lt"/>
              </a:rPr>
              <a:t>ScanNet</a:t>
            </a:r>
            <a:r>
              <a:rPr lang="en-US" altLang="zh-CN" dirty="0">
                <a:latin typeface="+mn-lt"/>
              </a:rPr>
              <a:t> </a:t>
            </a:r>
            <a:r>
              <a:rPr lang="zh-CN" altLang="en-US" dirty="0">
                <a:latin typeface="+mn-lt"/>
              </a:rPr>
              <a:t>的扩展，</a:t>
            </a:r>
            <a:r>
              <a:rPr lang="en-US" altLang="zh-CN" dirty="0" err="1">
                <a:latin typeface="+mn-lt"/>
              </a:rPr>
              <a:t>ScanNet</a:t>
            </a:r>
            <a:r>
              <a:rPr lang="en-US" altLang="zh-CN" dirty="0">
                <a:latin typeface="+mn-lt"/>
              </a:rPr>
              <a:t>++ </a:t>
            </a:r>
            <a:r>
              <a:rPr lang="zh-CN" altLang="en-US" dirty="0">
                <a:latin typeface="+mn-lt"/>
              </a:rPr>
              <a:t>是一个大规模数据集，它使用高端激光扫描仪、单反相机和</a:t>
            </a:r>
            <a:r>
              <a:rPr lang="en-US" altLang="zh-CN" dirty="0">
                <a:latin typeface="+mn-lt"/>
              </a:rPr>
              <a:t>iPhone</a:t>
            </a:r>
            <a:r>
              <a:rPr lang="zh-CN" altLang="en-US" dirty="0">
                <a:latin typeface="+mn-lt"/>
              </a:rPr>
              <a:t>的</a:t>
            </a:r>
            <a:r>
              <a:rPr lang="en-US" altLang="zh-CN" dirty="0">
                <a:latin typeface="+mn-lt"/>
              </a:rPr>
              <a:t>RGB-D</a:t>
            </a:r>
            <a:r>
              <a:rPr lang="zh-CN" altLang="en-US" dirty="0">
                <a:latin typeface="+mn-lt"/>
              </a:rPr>
              <a:t>流捕获室内场景的高质量几何形状和颜色</a:t>
            </a:r>
            <a:endParaRPr lang="en-US" altLang="zh-CN" dirty="0">
              <a:latin typeface="+mn-lt"/>
            </a:endParaRPr>
          </a:p>
        </p:txBody>
      </p:sp>
    </p:spTree>
    <p:extLst>
      <p:ext uri="{BB962C8B-B14F-4D97-AF65-F5344CB8AC3E}">
        <p14:creationId xmlns:p14="http://schemas.microsoft.com/office/powerpoint/2010/main" val="1896908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
        <p:nvSpPr>
          <p:cNvPr id="3" name="ee4pContent1">
            <a:extLst>
              <a:ext uri="{FF2B5EF4-FFF2-40B4-BE49-F238E27FC236}">
                <a16:creationId xmlns:a16="http://schemas.microsoft.com/office/drawing/2014/main" id="{312BA101-FE58-F2A7-EF82-ADC24739922D}"/>
              </a:ext>
            </a:extLst>
          </p:cNvPr>
          <p:cNvSpPr txBox="1">
            <a:spLocks/>
          </p:cNvSpPr>
          <p:nvPr>
            <p:custDataLst>
              <p:tags r:id="rId2"/>
            </p:custDataLst>
          </p:nvPr>
        </p:nvSpPr>
        <p:spPr>
          <a:xfrm>
            <a:off x="838200" y="1690687"/>
            <a:ext cx="10515599" cy="46238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最近，许多研究人员试图解决这个问题</a:t>
            </a:r>
            <a:endParaRPr lang="en-US" altLang="zh-CN" dirty="0">
              <a:latin typeface="+mn-lt"/>
            </a:endParaRPr>
          </a:p>
          <a:p>
            <a:pPr lvl="2"/>
            <a:r>
              <a:rPr lang="zh-CN" altLang="en-US" dirty="0">
                <a:latin typeface="+mn-lt"/>
              </a:rPr>
              <a:t>受 </a:t>
            </a:r>
            <a:r>
              <a:rPr lang="en-US" altLang="zh-CN" dirty="0">
                <a:latin typeface="+mn-lt"/>
              </a:rPr>
              <a:t>ImageNet </a:t>
            </a:r>
            <a:r>
              <a:rPr lang="zh-CN" altLang="en-US" dirty="0">
                <a:latin typeface="+mn-lt"/>
              </a:rPr>
              <a:t>在二维视觉任务中推动大规模数据学习的显著趋势的启发，研究者提出 </a:t>
            </a:r>
            <a:r>
              <a:rPr lang="en-US" altLang="zh-CN" dirty="0" err="1">
                <a:latin typeface="+mn-lt"/>
              </a:rPr>
              <a:t>MVImgNet</a:t>
            </a:r>
            <a:r>
              <a:rPr lang="zh-CN" altLang="en-US" dirty="0">
                <a:latin typeface="+mn-lt"/>
              </a:rPr>
              <a:t>，这是一个通过拍摄真实世界物体视频而收集的大规模多视图图像数据集</a:t>
            </a:r>
            <a:endParaRPr lang="en-US" altLang="zh-CN" dirty="0">
              <a:latin typeface="+mn-lt"/>
            </a:endParaRPr>
          </a:p>
          <a:p>
            <a:pPr lvl="3"/>
            <a:r>
              <a:rPr lang="en-US" altLang="zh-CN" dirty="0" err="1">
                <a:latin typeface="+mn-lt"/>
              </a:rPr>
              <a:t>MVImgNet</a:t>
            </a:r>
            <a:r>
              <a:rPr lang="zh-CN" altLang="en-US" dirty="0">
                <a:latin typeface="+mn-lt"/>
              </a:rPr>
              <a:t>展示了各种三维视觉任务的潜力，包括辐射场重建、多视图立体视觉和视图一致的图像理解</a:t>
            </a:r>
            <a:endParaRPr lang="en-US" altLang="zh-CN" dirty="0">
              <a:latin typeface="+mn-lt"/>
            </a:endParaRPr>
          </a:p>
          <a:p>
            <a:pPr lvl="2"/>
            <a:r>
              <a:rPr lang="zh-CN" altLang="en-US" dirty="0">
                <a:latin typeface="+mn-lt"/>
              </a:rPr>
              <a:t>同样，</a:t>
            </a:r>
            <a:r>
              <a:rPr lang="en-US" altLang="zh-CN" dirty="0" err="1">
                <a:latin typeface="+mn-lt"/>
              </a:rPr>
              <a:t>Objaverse</a:t>
            </a:r>
            <a:r>
              <a:rPr lang="en-US" altLang="zh-CN" dirty="0">
                <a:latin typeface="+mn-lt"/>
              </a:rPr>
              <a:t> </a:t>
            </a:r>
            <a:r>
              <a:rPr lang="zh-CN" altLang="en-US" dirty="0">
                <a:latin typeface="+mn-lt"/>
              </a:rPr>
              <a:t>是一个大型物体数据集，包含</a:t>
            </a:r>
            <a:r>
              <a:rPr lang="en-US" altLang="zh-CN" dirty="0">
                <a:latin typeface="+mn-lt"/>
              </a:rPr>
              <a:t>80</a:t>
            </a:r>
            <a:r>
              <a:rPr lang="zh-CN" altLang="en-US" dirty="0">
                <a:latin typeface="+mn-lt"/>
              </a:rPr>
              <a:t>万多个（并且还在增长）具有描述性标题、标签和动画的</a:t>
            </a:r>
            <a:r>
              <a:rPr lang="en-US" altLang="zh-CN" dirty="0">
                <a:latin typeface="+mn-lt"/>
              </a:rPr>
              <a:t>3D</a:t>
            </a:r>
            <a:r>
              <a:rPr lang="zh-CN" altLang="en-US" dirty="0">
                <a:latin typeface="+mn-lt"/>
              </a:rPr>
              <a:t>模型</a:t>
            </a:r>
            <a:endParaRPr lang="en-US" altLang="zh-CN" dirty="0">
              <a:latin typeface="+mn-lt"/>
            </a:endParaRPr>
          </a:p>
          <a:p>
            <a:pPr lvl="2"/>
            <a:r>
              <a:rPr lang="en-US" altLang="zh-CN" dirty="0" err="1">
                <a:latin typeface="+mn-lt"/>
              </a:rPr>
              <a:t>MVImgNet</a:t>
            </a:r>
            <a:r>
              <a:rPr lang="en-US" altLang="zh-CN" dirty="0">
                <a:latin typeface="+mn-lt"/>
              </a:rPr>
              <a:t> </a:t>
            </a:r>
            <a:r>
              <a:rPr lang="zh-CN" altLang="en-US" dirty="0">
                <a:latin typeface="+mn-lt"/>
              </a:rPr>
              <a:t>和 </a:t>
            </a:r>
            <a:r>
              <a:rPr lang="en-US" altLang="zh-CN" dirty="0" err="1">
                <a:latin typeface="+mn-lt"/>
              </a:rPr>
              <a:t>Objaverse</a:t>
            </a:r>
            <a:r>
              <a:rPr lang="en-US" altLang="zh-CN" dirty="0">
                <a:latin typeface="+mn-lt"/>
              </a:rPr>
              <a:t> </a:t>
            </a:r>
            <a:r>
              <a:rPr lang="zh-CN" altLang="en-US" dirty="0">
                <a:latin typeface="+mn-lt"/>
              </a:rPr>
              <a:t>都可以用来训练大型前馈模型，例如</a:t>
            </a:r>
            <a:r>
              <a:rPr lang="en-US" altLang="zh-CN" dirty="0">
                <a:latin typeface="+mn-lt"/>
              </a:rPr>
              <a:t>LRM</a:t>
            </a:r>
            <a:r>
              <a:rPr lang="zh-CN" altLang="en-US" dirty="0">
                <a:latin typeface="+mn-lt"/>
              </a:rPr>
              <a:t>，用于重建，因为这些模型需要海量数据来学习强大的先验知识</a:t>
            </a:r>
            <a:endParaRPr lang="en-US" altLang="zh-CN" dirty="0">
              <a:latin typeface="+mn-lt"/>
            </a:endParaRPr>
          </a:p>
          <a:p>
            <a:pPr lvl="2"/>
            <a:r>
              <a:rPr lang="zh-CN" altLang="en-US" dirty="0">
                <a:latin typeface="+mn-lt"/>
              </a:rPr>
              <a:t>然而，它们都主要关注物体级的场景</a:t>
            </a:r>
            <a:endParaRPr lang="en-US" altLang="zh-CN" dirty="0">
              <a:latin typeface="+mn-lt"/>
            </a:endParaRPr>
          </a:p>
          <a:p>
            <a:pPr lvl="2"/>
            <a:r>
              <a:rPr lang="zh-CN" altLang="en-US" dirty="0">
                <a:latin typeface="+mn-lt"/>
              </a:rPr>
              <a:t>对于更大规模的场景，例如房间，大型数据集值得探索</a:t>
            </a:r>
          </a:p>
          <a:p>
            <a:pPr lvl="1"/>
            <a:r>
              <a:rPr lang="zh-CN" altLang="en-US" dirty="0">
                <a:latin typeface="+mn-lt"/>
              </a:rPr>
              <a:t>为了评估，主要的基准测试都在</a:t>
            </a:r>
            <a:r>
              <a:rPr lang="en-US" altLang="zh-CN" dirty="0">
                <a:latin typeface="+mn-lt"/>
              </a:rPr>
              <a:t>2018</a:t>
            </a:r>
            <a:r>
              <a:rPr lang="zh-CN" altLang="en-US" dirty="0">
                <a:latin typeface="+mn-lt"/>
              </a:rPr>
              <a:t>年之前提出。其中一些基准测试目前已经饱和，并且很难进一步提高其性能</a:t>
            </a:r>
            <a:endParaRPr lang="en-US" altLang="zh-CN" dirty="0">
              <a:latin typeface="+mn-lt"/>
            </a:endParaRPr>
          </a:p>
          <a:p>
            <a:pPr lvl="1"/>
            <a:r>
              <a:rPr lang="zh-CN" altLang="en-US" dirty="0">
                <a:latin typeface="+mn-lt"/>
              </a:rPr>
              <a:t>因此，引入新的基准测试来评估基于学习的方法在具有挑战性的现实场景中的鲁棒性和性能是很有意义的</a:t>
            </a:r>
            <a:endParaRPr lang="en-US" altLang="zh-CN" dirty="0">
              <a:latin typeface="+mn-lt"/>
            </a:endParaRPr>
          </a:p>
          <a:p>
            <a:pPr lvl="2"/>
            <a:r>
              <a:rPr lang="zh-CN" altLang="en-US" dirty="0">
                <a:latin typeface="+mn-lt"/>
              </a:rPr>
              <a:t>例如，</a:t>
            </a:r>
            <a:r>
              <a:rPr lang="en-US" altLang="zh-CN" dirty="0" err="1">
                <a:latin typeface="+mn-lt"/>
              </a:rPr>
              <a:t>LaMAR</a:t>
            </a:r>
            <a:r>
              <a:rPr lang="en-US" altLang="zh-CN" dirty="0">
                <a:latin typeface="+mn-lt"/>
              </a:rPr>
              <a:t> </a:t>
            </a:r>
            <a:r>
              <a:rPr lang="zh-CN" altLang="en-US" dirty="0">
                <a:latin typeface="+mn-lt"/>
              </a:rPr>
              <a:t>是一个最近使用多种现代</a:t>
            </a:r>
            <a:r>
              <a:rPr lang="en-US" altLang="zh-CN" dirty="0">
                <a:latin typeface="+mn-lt"/>
              </a:rPr>
              <a:t>AR</a:t>
            </a:r>
            <a:r>
              <a:rPr lang="zh-CN" altLang="en-US" dirty="0">
                <a:latin typeface="+mn-lt"/>
              </a:rPr>
              <a:t>设备在不同环境中捕获的大规模数据集</a:t>
            </a:r>
            <a:endParaRPr lang="en-US" altLang="zh-CN" dirty="0">
              <a:latin typeface="+mn-lt"/>
            </a:endParaRPr>
          </a:p>
          <a:p>
            <a:pPr lvl="2"/>
            <a:r>
              <a:rPr lang="zh-CN" altLang="en-US" dirty="0">
                <a:latin typeface="+mn-lt"/>
              </a:rPr>
              <a:t>它包含具有挑战性的短期外观和结构变化以及高质量的</a:t>
            </a:r>
            <a:r>
              <a:rPr lang="en-US" altLang="zh-CN" dirty="0">
                <a:latin typeface="+mn-lt"/>
              </a:rPr>
              <a:t>LiDAR</a:t>
            </a:r>
            <a:r>
              <a:rPr lang="zh-CN" altLang="en-US" dirty="0">
                <a:latin typeface="+mn-lt"/>
              </a:rPr>
              <a:t>点云真值</a:t>
            </a:r>
            <a:endParaRPr lang="en-US" altLang="zh-CN" dirty="0">
              <a:latin typeface="+mn-lt"/>
            </a:endParaRPr>
          </a:p>
          <a:p>
            <a:pPr lvl="2"/>
            <a:r>
              <a:rPr lang="zh-CN" altLang="en-US" dirty="0">
                <a:latin typeface="+mn-lt"/>
              </a:rPr>
              <a:t>这使得</a:t>
            </a:r>
            <a:r>
              <a:rPr lang="en-US" altLang="zh-CN" dirty="0" err="1">
                <a:latin typeface="+mn-lt"/>
              </a:rPr>
              <a:t>LaMAR</a:t>
            </a:r>
            <a:r>
              <a:rPr lang="zh-CN" altLang="en-US" dirty="0">
                <a:latin typeface="+mn-lt"/>
              </a:rPr>
              <a:t>成为</a:t>
            </a:r>
            <a:r>
              <a:rPr lang="en-US" altLang="zh-CN" dirty="0">
                <a:latin typeface="+mn-lt"/>
              </a:rPr>
              <a:t>MVS</a:t>
            </a:r>
            <a:r>
              <a:rPr lang="zh-CN" altLang="en-US" dirty="0">
                <a:latin typeface="+mn-lt"/>
              </a:rPr>
              <a:t>的一个潜在基准</a:t>
            </a:r>
            <a:endParaRPr lang="en-US" altLang="zh-CN" dirty="0">
              <a:latin typeface="+mn-lt"/>
            </a:endParaRPr>
          </a:p>
        </p:txBody>
      </p:sp>
    </p:spTree>
    <p:extLst>
      <p:ext uri="{BB962C8B-B14F-4D97-AF65-F5344CB8AC3E}">
        <p14:creationId xmlns:p14="http://schemas.microsoft.com/office/powerpoint/2010/main" val="4174076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
        <p:nvSpPr>
          <p:cNvPr id="3" name="ee4pContent1">
            <a:extLst>
              <a:ext uri="{FF2B5EF4-FFF2-40B4-BE49-F238E27FC236}">
                <a16:creationId xmlns:a16="http://schemas.microsoft.com/office/drawing/2014/main" id="{9FC439AE-5171-3DFD-0D6B-0F970B1A2714}"/>
              </a:ext>
            </a:extLst>
          </p:cNvPr>
          <p:cNvSpPr txBox="1">
            <a:spLocks/>
          </p:cNvSpPr>
          <p:nvPr>
            <p:custDataLst>
              <p:tags r:id="rId2"/>
            </p:custDataLst>
          </p:nvPr>
        </p:nvSpPr>
        <p:spPr>
          <a:xfrm>
            <a:off x="838200" y="1690688"/>
            <a:ext cx="10515599" cy="3890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视图选择对于三角测量质量至关重要</a:t>
            </a:r>
            <a:endParaRPr lang="en-US" altLang="zh-CN" dirty="0">
              <a:latin typeface="+mn-lt"/>
            </a:endParaRPr>
          </a:p>
          <a:p>
            <a:pPr lvl="1"/>
            <a:r>
              <a:rPr lang="zh-CN" altLang="en-US" dirty="0">
                <a:latin typeface="+mn-lt"/>
              </a:rPr>
              <a:t>选择适合三角测量的相邻视图不仅可以提高重建精度，还可以减少对不良视图（</a:t>
            </a:r>
            <a:r>
              <a:rPr lang="en-US" altLang="zh-CN" dirty="0">
                <a:latin typeface="+mn-lt"/>
              </a:rPr>
              <a:t>e.g.</a:t>
            </a:r>
            <a:r>
              <a:rPr lang="zh-CN" altLang="en-US" dirty="0">
                <a:latin typeface="+mn-lt"/>
              </a:rPr>
              <a:t>，具有严重遮挡的视图）的无用计算</a:t>
            </a:r>
            <a:endParaRPr lang="en-US" altLang="zh-CN" dirty="0">
              <a:latin typeface="+mn-lt"/>
            </a:endParaRPr>
          </a:p>
          <a:p>
            <a:pPr lvl="1"/>
            <a:r>
              <a:rPr lang="zh-CN" altLang="en-US" dirty="0">
                <a:latin typeface="+mn-lt"/>
              </a:rPr>
              <a:t>但是，视图选择往往被忽视，并且没有得到很好的研究</a:t>
            </a:r>
            <a:endParaRPr lang="en-US" altLang="zh-CN" dirty="0">
              <a:latin typeface="+mn-lt"/>
            </a:endParaRPr>
          </a:p>
          <a:p>
            <a:pPr lvl="2"/>
            <a:r>
              <a:rPr lang="zh-CN" altLang="en-US" dirty="0">
                <a:latin typeface="+mn-lt"/>
              </a:rPr>
              <a:t>例如，所有基于离线深度图的 </a:t>
            </a:r>
            <a:r>
              <a:rPr lang="en-US" altLang="zh-CN" dirty="0">
                <a:latin typeface="+mn-lt"/>
              </a:rPr>
              <a:t>MVS </a:t>
            </a:r>
            <a:r>
              <a:rPr lang="zh-CN" altLang="en-US" dirty="0">
                <a:latin typeface="+mn-lt"/>
              </a:rPr>
              <a:t>方法都遵循 </a:t>
            </a:r>
            <a:r>
              <a:rPr lang="en-US" altLang="zh-CN" dirty="0" err="1">
                <a:latin typeface="+mn-lt"/>
              </a:rPr>
              <a:t>MVSNet</a:t>
            </a:r>
            <a:r>
              <a:rPr lang="en-US" altLang="zh-CN" dirty="0">
                <a:latin typeface="+mn-lt"/>
              </a:rPr>
              <a:t> </a:t>
            </a:r>
            <a:r>
              <a:rPr lang="zh-CN" altLang="en-US" dirty="0">
                <a:latin typeface="+mn-lt"/>
              </a:rPr>
              <a:t>并使用相同的简单启发式策略来计算相邻视图的分数并对其进行排序</a:t>
            </a:r>
            <a:endParaRPr lang="en-US" altLang="zh-CN" dirty="0">
              <a:latin typeface="+mn-lt"/>
            </a:endParaRPr>
          </a:p>
          <a:p>
            <a:pPr lvl="1"/>
            <a:r>
              <a:rPr lang="zh-CN" altLang="en-US" dirty="0">
                <a:latin typeface="+mn-lt"/>
              </a:rPr>
              <a:t>基于在线深度图的 </a:t>
            </a:r>
            <a:r>
              <a:rPr lang="en-US" altLang="zh-CN" dirty="0">
                <a:latin typeface="+mn-lt"/>
              </a:rPr>
              <a:t>MVS </a:t>
            </a:r>
            <a:r>
              <a:rPr lang="zh-CN" altLang="en-US" dirty="0">
                <a:latin typeface="+mn-lt"/>
              </a:rPr>
              <a:t>方法和基于体素的方法采用启发式策略来选择具有足够位姿距离的视图</a:t>
            </a:r>
            <a:endParaRPr lang="en-US" altLang="zh-CN" dirty="0">
              <a:latin typeface="+mn-lt"/>
            </a:endParaRPr>
          </a:p>
          <a:p>
            <a:pPr lvl="2"/>
            <a:r>
              <a:rPr lang="zh-CN" altLang="en-US" dirty="0">
                <a:latin typeface="+mn-lt"/>
              </a:rPr>
              <a:t>虽然将不可微的视图选择融入深度学习中是不可行的，但探索新的视图选择策略仍然值得，因为它可以在不改变模型设计的情况下提高重建效果</a:t>
            </a:r>
            <a:endParaRPr lang="en-US" altLang="zh-CN" dirty="0">
              <a:latin typeface="+mn-lt"/>
            </a:endParaRPr>
          </a:p>
          <a:p>
            <a:pPr lvl="1"/>
            <a:r>
              <a:rPr lang="zh-CN" altLang="en-US" dirty="0">
                <a:latin typeface="+mn-lt"/>
              </a:rPr>
              <a:t>当前的视图选择策略只是为参考图像中的所有像素选择相同的相邻视图集，并且不同的参考像素可能有不同的最佳相邻视图选择</a:t>
            </a:r>
            <a:endParaRPr lang="en-US" altLang="zh-CN" dirty="0">
              <a:latin typeface="+mn-lt"/>
            </a:endParaRPr>
          </a:p>
          <a:p>
            <a:pPr lvl="2"/>
            <a:r>
              <a:rPr lang="zh-CN" altLang="en-US" dirty="0">
                <a:latin typeface="+mn-lt"/>
              </a:rPr>
              <a:t>学习的像素级视图权重是对此的一种解决方案，因为它根据每个像素在相邻视图中的可见性对源视图进行不同的加权</a:t>
            </a:r>
            <a:endParaRPr lang="en-US" altLang="zh-CN" dirty="0">
              <a:latin typeface="+mn-lt"/>
            </a:endParaRPr>
          </a:p>
        </p:txBody>
      </p:sp>
    </p:spTree>
    <p:extLst>
      <p:ext uri="{BB962C8B-B14F-4D97-AF65-F5344CB8AC3E}">
        <p14:creationId xmlns:p14="http://schemas.microsoft.com/office/powerpoint/2010/main" val="2961495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
        <p:nvSpPr>
          <p:cNvPr id="3" name="ee4pContent1">
            <a:extLst>
              <a:ext uri="{FF2B5EF4-FFF2-40B4-BE49-F238E27FC236}">
                <a16:creationId xmlns:a16="http://schemas.microsoft.com/office/drawing/2014/main" id="{5A3182DE-69DD-28D2-E777-715D5F7D0EE2}"/>
              </a:ext>
            </a:extLst>
          </p:cNvPr>
          <p:cNvSpPr txBox="1">
            <a:spLocks/>
          </p:cNvSpPr>
          <p:nvPr>
            <p:custDataLst>
              <p:tags r:id="rId2"/>
            </p:custDataLst>
          </p:nvPr>
        </p:nvSpPr>
        <p:spPr>
          <a:xfrm>
            <a:off x="838200" y="1690688"/>
            <a:ext cx="10515599" cy="22860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基于平面扫描的在线和离线 </a:t>
            </a:r>
            <a:r>
              <a:rPr lang="en-US" altLang="zh-CN" dirty="0">
                <a:latin typeface="+mn-lt"/>
              </a:rPr>
              <a:t>MVS </a:t>
            </a:r>
            <a:r>
              <a:rPr lang="zh-CN" altLang="en-US" dirty="0">
                <a:latin typeface="+mn-lt"/>
              </a:rPr>
              <a:t>方法都使用传统的 </a:t>
            </a:r>
            <a:r>
              <a:rPr lang="en-US" altLang="zh-CN" dirty="0">
                <a:latin typeface="+mn-lt"/>
              </a:rPr>
              <a:t>TSDF </a:t>
            </a:r>
            <a:r>
              <a:rPr lang="zh-CN" altLang="en-US" dirty="0">
                <a:latin typeface="+mn-lt"/>
              </a:rPr>
              <a:t>融合或深度滤波方法从估计的深度图中重建网格或点云</a:t>
            </a:r>
            <a:endParaRPr lang="en-US" altLang="zh-CN" dirty="0">
              <a:latin typeface="+mn-lt"/>
            </a:endParaRPr>
          </a:p>
          <a:p>
            <a:pPr lvl="1"/>
            <a:r>
              <a:rPr lang="zh-CN" altLang="en-US" dirty="0">
                <a:latin typeface="+mn-lt"/>
              </a:rPr>
              <a:t>然而，</a:t>
            </a:r>
            <a:r>
              <a:rPr lang="en-US" altLang="zh-CN" dirty="0">
                <a:latin typeface="+mn-lt"/>
              </a:rPr>
              <a:t>TSDF</a:t>
            </a:r>
            <a:r>
              <a:rPr lang="zh-CN" altLang="en-US" dirty="0">
                <a:latin typeface="+mn-lt"/>
              </a:rPr>
              <a:t>融合对深度图中的离群值不够鲁棒，并且由于密集的体积表示可能会出现内存问题</a:t>
            </a:r>
            <a:endParaRPr lang="en-US" altLang="zh-CN" dirty="0">
              <a:latin typeface="+mn-lt"/>
            </a:endParaRPr>
          </a:p>
          <a:p>
            <a:pPr lvl="1"/>
            <a:r>
              <a:rPr lang="zh-CN" altLang="en-US" dirty="0">
                <a:latin typeface="+mn-lt"/>
              </a:rPr>
              <a:t>遵循深度滤波方法引入了许多超参数</a:t>
            </a:r>
            <a:endParaRPr lang="en-US" altLang="zh-CN" dirty="0">
              <a:latin typeface="+mn-lt"/>
            </a:endParaRPr>
          </a:p>
          <a:p>
            <a:pPr lvl="2"/>
            <a:r>
              <a:rPr lang="zh-CN" altLang="en-US" dirty="0">
                <a:latin typeface="+mn-lt"/>
              </a:rPr>
              <a:t>研究人员可能需要针对每个场景仔细微调这些超参数，因为它可能会对评估指标产生重大影响</a:t>
            </a:r>
            <a:endParaRPr lang="en-US" altLang="zh-CN" dirty="0">
              <a:latin typeface="+mn-lt"/>
            </a:endParaRPr>
          </a:p>
          <a:p>
            <a:pPr lvl="1"/>
            <a:r>
              <a:rPr lang="zh-CN" altLang="en-US" dirty="0">
                <a:latin typeface="+mn-lt"/>
              </a:rPr>
              <a:t>因此，改进深度融合步骤以进一步提高重建质量是很有价值的</a:t>
            </a:r>
            <a:endParaRPr lang="en-US" altLang="zh-CN" dirty="0">
              <a:latin typeface="+mn-lt"/>
            </a:endParaRPr>
          </a:p>
          <a:p>
            <a:pPr lvl="1"/>
            <a:r>
              <a:rPr lang="zh-CN" altLang="en-US" dirty="0">
                <a:latin typeface="+mn-lt"/>
              </a:rPr>
              <a:t>最近，出现了一些基于学习的深度图融合方法</a:t>
            </a:r>
            <a:endParaRPr lang="en-US" altLang="zh-CN" dirty="0">
              <a:latin typeface="+mn-lt"/>
            </a:endParaRPr>
          </a:p>
          <a:p>
            <a:pPr lvl="2"/>
            <a:r>
              <a:rPr lang="zh-CN" altLang="en-US" dirty="0">
                <a:latin typeface="+mn-lt"/>
              </a:rPr>
              <a:t>然而，由于密集的体积表示和大量的内存消耗，它们仅限于小型场景</a:t>
            </a:r>
            <a:endParaRPr lang="en-US" altLang="zh-CN" dirty="0">
              <a:latin typeface="+mn-lt"/>
            </a:endParaRPr>
          </a:p>
        </p:txBody>
      </p:sp>
    </p:spTree>
    <p:extLst>
      <p:ext uri="{BB962C8B-B14F-4D97-AF65-F5344CB8AC3E}">
        <p14:creationId xmlns:p14="http://schemas.microsoft.com/office/powerpoint/2010/main" val="4076237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
        <p:nvSpPr>
          <p:cNvPr id="3" name="ee4pContent1">
            <a:extLst>
              <a:ext uri="{FF2B5EF4-FFF2-40B4-BE49-F238E27FC236}">
                <a16:creationId xmlns:a16="http://schemas.microsoft.com/office/drawing/2014/main" id="{EEE6E883-54B1-FE1C-3BAE-1A402BEEC2FA}"/>
              </a:ext>
            </a:extLst>
          </p:cNvPr>
          <p:cNvSpPr txBox="1">
            <a:spLocks/>
          </p:cNvSpPr>
          <p:nvPr>
            <p:custDataLst>
              <p:tags r:id="rId2"/>
            </p:custDataLst>
          </p:nvPr>
        </p:nvSpPr>
        <p:spPr>
          <a:xfrm>
            <a:off x="838200" y="1690688"/>
            <a:ext cx="10515599" cy="32781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一个尚未得到充分研究的课题是哪种特征提取器适用于 </a:t>
            </a:r>
            <a:r>
              <a:rPr lang="en-US" altLang="zh-CN" dirty="0">
                <a:latin typeface="+mn-lt"/>
              </a:rPr>
              <a:t>MVS</a:t>
            </a:r>
          </a:p>
          <a:p>
            <a:pPr lvl="1"/>
            <a:r>
              <a:rPr lang="zh-CN" altLang="en-US" dirty="0">
                <a:latin typeface="+mn-lt"/>
              </a:rPr>
              <a:t>到目前为止，大多数基于离线深度图的方法主要采用简单的二维 </a:t>
            </a:r>
            <a:r>
              <a:rPr lang="en-US" altLang="zh-CN" dirty="0">
                <a:latin typeface="+mn-lt"/>
              </a:rPr>
              <a:t>CNN </a:t>
            </a:r>
            <a:r>
              <a:rPr lang="zh-CN" altLang="en-US" dirty="0">
                <a:latin typeface="+mn-lt"/>
              </a:rPr>
              <a:t>和 </a:t>
            </a:r>
            <a:r>
              <a:rPr lang="en-US" altLang="zh-CN" dirty="0">
                <a:latin typeface="+mn-lt"/>
              </a:rPr>
              <a:t>FPN </a:t>
            </a:r>
            <a:r>
              <a:rPr lang="zh-CN" altLang="en-US" dirty="0">
                <a:latin typeface="+mn-lt"/>
              </a:rPr>
              <a:t>结构作为特征提取器</a:t>
            </a:r>
            <a:endParaRPr lang="en-US" altLang="zh-CN" dirty="0">
              <a:latin typeface="+mn-lt"/>
            </a:endParaRPr>
          </a:p>
          <a:p>
            <a:pPr lvl="1"/>
            <a:r>
              <a:rPr lang="zh-CN" altLang="en-US" dirty="0">
                <a:latin typeface="+mn-lt"/>
              </a:rPr>
              <a:t>为了灵活地改进感受野，使用了变形卷积</a:t>
            </a:r>
            <a:endParaRPr lang="en-US" altLang="zh-CN" dirty="0">
              <a:latin typeface="+mn-lt"/>
            </a:endParaRPr>
          </a:p>
          <a:p>
            <a:pPr lvl="1"/>
            <a:r>
              <a:rPr lang="zh-CN" altLang="en-US" dirty="0">
                <a:latin typeface="+mn-lt"/>
              </a:rPr>
              <a:t>注意力机制也应用于特征学习，其中一些工作如使用内部注意力或外部注意力来捕获长程特征依赖关系</a:t>
            </a:r>
            <a:endParaRPr lang="en-US" altLang="zh-CN" dirty="0">
              <a:latin typeface="+mn-lt"/>
            </a:endParaRPr>
          </a:p>
          <a:p>
            <a:pPr lvl="1"/>
            <a:r>
              <a:rPr lang="zh-CN" altLang="en-US" dirty="0">
                <a:latin typeface="+mn-lt"/>
              </a:rPr>
              <a:t>此外，</a:t>
            </a:r>
            <a:r>
              <a:rPr lang="en-US" altLang="zh-CN" dirty="0" err="1">
                <a:latin typeface="+mn-lt"/>
              </a:rPr>
              <a:t>MVSFormer</a:t>
            </a:r>
            <a:r>
              <a:rPr lang="en-US" altLang="zh-CN" dirty="0">
                <a:latin typeface="+mn-lt"/>
              </a:rPr>
              <a:t> </a:t>
            </a:r>
            <a:r>
              <a:rPr lang="zh-CN" altLang="en-US" dirty="0">
                <a:latin typeface="+mn-lt"/>
              </a:rPr>
              <a:t>更深入地研究了在 </a:t>
            </a:r>
            <a:r>
              <a:rPr lang="en-US" altLang="zh-CN" dirty="0">
                <a:latin typeface="+mn-lt"/>
              </a:rPr>
              <a:t>MVS </a:t>
            </a:r>
            <a:r>
              <a:rPr lang="zh-CN" altLang="en-US" dirty="0">
                <a:latin typeface="+mn-lt"/>
              </a:rPr>
              <a:t>中使用基于 </a:t>
            </a:r>
            <a:r>
              <a:rPr lang="en-US" altLang="zh-CN" dirty="0">
                <a:latin typeface="+mn-lt"/>
              </a:rPr>
              <a:t>patch </a:t>
            </a:r>
            <a:r>
              <a:rPr lang="zh-CN" altLang="en-US" dirty="0">
                <a:latin typeface="+mn-lt"/>
              </a:rPr>
              <a:t>的 </a:t>
            </a:r>
            <a:r>
              <a:rPr lang="en-US" altLang="zh-CN" dirty="0" err="1">
                <a:latin typeface="+mn-lt"/>
              </a:rPr>
              <a:t>ViT</a:t>
            </a:r>
            <a:r>
              <a:rPr lang="en-US" altLang="zh-CN" dirty="0">
                <a:latin typeface="+mn-lt"/>
              </a:rPr>
              <a:t> </a:t>
            </a:r>
            <a:r>
              <a:rPr lang="zh-CN" altLang="en-US" dirty="0">
                <a:latin typeface="+mn-lt"/>
              </a:rPr>
              <a:t>作为特征提取器</a:t>
            </a:r>
            <a:endParaRPr lang="en-US" altLang="zh-CN" dirty="0">
              <a:latin typeface="+mn-lt"/>
            </a:endParaRPr>
          </a:p>
          <a:p>
            <a:pPr lvl="2"/>
            <a:r>
              <a:rPr lang="zh-CN" altLang="en-US" dirty="0">
                <a:latin typeface="+mn-lt"/>
              </a:rPr>
              <a:t>其见解是 </a:t>
            </a:r>
            <a:r>
              <a:rPr lang="en-US" altLang="zh-CN" dirty="0" err="1">
                <a:latin typeface="+mn-lt"/>
              </a:rPr>
              <a:t>ViT</a:t>
            </a:r>
            <a:r>
              <a:rPr lang="en-US" altLang="zh-CN" dirty="0">
                <a:latin typeface="+mn-lt"/>
              </a:rPr>
              <a:t> </a:t>
            </a:r>
            <a:r>
              <a:rPr lang="zh-CN" altLang="en-US" dirty="0">
                <a:latin typeface="+mn-lt"/>
              </a:rPr>
              <a:t>更擅长表达全局特征相关性，而 </a:t>
            </a:r>
            <a:r>
              <a:rPr lang="en-US" altLang="zh-CN" dirty="0">
                <a:latin typeface="+mn-lt"/>
              </a:rPr>
              <a:t>FPN </a:t>
            </a:r>
            <a:r>
              <a:rPr lang="zh-CN" altLang="en-US" dirty="0">
                <a:latin typeface="+mn-lt"/>
              </a:rPr>
              <a:t>可以学习细节特征</a:t>
            </a:r>
            <a:endParaRPr lang="en-US" altLang="zh-CN" dirty="0">
              <a:latin typeface="+mn-lt"/>
            </a:endParaRPr>
          </a:p>
          <a:p>
            <a:pPr lvl="1"/>
            <a:r>
              <a:rPr lang="zh-CN" altLang="en-US" dirty="0">
                <a:latin typeface="+mn-lt"/>
              </a:rPr>
              <a:t>相反，基于在线深度图的方法通常采用高效的预训练主干网络</a:t>
            </a:r>
            <a:endParaRPr lang="en-US" altLang="zh-CN" dirty="0">
              <a:latin typeface="+mn-lt"/>
            </a:endParaRPr>
          </a:p>
          <a:p>
            <a:pPr lvl="1"/>
            <a:r>
              <a:rPr lang="zh-CN" altLang="en-US" dirty="0">
                <a:latin typeface="+mn-lt"/>
              </a:rPr>
              <a:t>最近，大型前馈方法采用大型预训练特征编码器，例如 </a:t>
            </a:r>
            <a:r>
              <a:rPr lang="en-US" altLang="zh-CN" dirty="0" err="1">
                <a:latin typeface="+mn-lt"/>
              </a:rPr>
              <a:t>ViT</a:t>
            </a:r>
            <a:r>
              <a:rPr lang="zh-CN" altLang="en-US" dirty="0">
                <a:latin typeface="+mn-lt"/>
              </a:rPr>
              <a:t>、</a:t>
            </a:r>
            <a:r>
              <a:rPr lang="en-US" altLang="zh-CN" dirty="0">
                <a:latin typeface="+mn-lt"/>
              </a:rPr>
              <a:t>DINO</a:t>
            </a:r>
            <a:r>
              <a:rPr lang="zh-CN" altLang="en-US" dirty="0">
                <a:latin typeface="+mn-lt"/>
              </a:rPr>
              <a:t>，从大量数据中学习强大的先验知识</a:t>
            </a:r>
            <a:endParaRPr lang="en-US" altLang="zh-CN" dirty="0">
              <a:latin typeface="+mn-lt"/>
            </a:endParaRPr>
          </a:p>
          <a:p>
            <a:pPr lvl="2"/>
            <a:r>
              <a:rPr lang="zh-CN" altLang="en-US" dirty="0">
                <a:latin typeface="+mn-lt"/>
              </a:rPr>
              <a:t>然而，使用强大的特征提取网络通常会增加计算开销并降低效率</a:t>
            </a:r>
            <a:endParaRPr lang="en-US" altLang="zh-CN" dirty="0">
              <a:latin typeface="+mn-lt"/>
            </a:endParaRPr>
          </a:p>
          <a:p>
            <a:pPr lvl="1"/>
            <a:r>
              <a:rPr lang="zh-CN" altLang="en-US" dirty="0">
                <a:latin typeface="+mn-lt"/>
              </a:rPr>
              <a:t>在性能和效率之间找到一个良好的平衡是一个有趣的方向，例如，将大型</a:t>
            </a:r>
            <a:r>
              <a:rPr lang="en-US" altLang="zh-CN" dirty="0" err="1">
                <a:latin typeface="+mn-lt"/>
              </a:rPr>
              <a:t>ViT</a:t>
            </a:r>
            <a:r>
              <a:rPr lang="zh-CN" altLang="en-US" dirty="0">
                <a:latin typeface="+mn-lt"/>
              </a:rPr>
              <a:t>蒸馏成一个相对较小的</a:t>
            </a:r>
            <a:r>
              <a:rPr lang="en-US" altLang="zh-CN" dirty="0">
                <a:latin typeface="+mn-lt"/>
              </a:rPr>
              <a:t>Transformer</a:t>
            </a:r>
          </a:p>
        </p:txBody>
      </p:sp>
    </p:spTree>
    <p:extLst>
      <p:ext uri="{BB962C8B-B14F-4D97-AF65-F5344CB8AC3E}">
        <p14:creationId xmlns:p14="http://schemas.microsoft.com/office/powerpoint/2010/main" val="2550651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
        <p:nvSpPr>
          <p:cNvPr id="3" name="ee4pContent1">
            <a:extLst>
              <a:ext uri="{FF2B5EF4-FFF2-40B4-BE49-F238E27FC236}">
                <a16:creationId xmlns:a16="http://schemas.microsoft.com/office/drawing/2014/main" id="{E07F8A60-B0BB-49FF-8F25-2A14CB64E0AF}"/>
              </a:ext>
            </a:extLst>
          </p:cNvPr>
          <p:cNvSpPr txBox="1">
            <a:spLocks/>
          </p:cNvSpPr>
          <p:nvPr>
            <p:custDataLst>
              <p:tags r:id="rId2"/>
            </p:custDataLst>
          </p:nvPr>
        </p:nvSpPr>
        <p:spPr>
          <a:xfrm>
            <a:off x="838200" y="1690688"/>
            <a:ext cx="10515599" cy="3148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虽然重建精度在</a:t>
            </a:r>
            <a:r>
              <a:rPr lang="en-US" altLang="zh-CN" dirty="0">
                <a:latin typeface="+mn-lt"/>
              </a:rPr>
              <a:t>MVS</a:t>
            </a:r>
            <a:r>
              <a:rPr lang="zh-CN" altLang="en-US" dirty="0">
                <a:latin typeface="+mn-lt"/>
              </a:rPr>
              <a:t>中被认为是最重要的因素，但拥有能够近乎实时运行且内存消耗低的模型也至关重要，例如，</a:t>
            </a:r>
            <a:r>
              <a:rPr lang="en-US" altLang="zh-CN" dirty="0">
                <a:latin typeface="+mn-lt"/>
              </a:rPr>
              <a:t>AR/VR</a:t>
            </a:r>
            <a:r>
              <a:rPr lang="zh-CN" altLang="en-US" dirty="0">
                <a:latin typeface="+mn-lt"/>
              </a:rPr>
              <a:t>和自动驾驶</a:t>
            </a:r>
            <a:endParaRPr lang="en-US" altLang="zh-CN" dirty="0">
              <a:latin typeface="+mn-lt"/>
            </a:endParaRPr>
          </a:p>
          <a:p>
            <a:pPr lvl="1"/>
            <a:r>
              <a:rPr lang="zh-CN" altLang="en-US" dirty="0">
                <a:latin typeface="+mn-lt"/>
              </a:rPr>
              <a:t>相比之下，基于深度图的方法由于其简洁性、灵活性和可扩展性，最适合实现效率</a:t>
            </a:r>
            <a:endParaRPr lang="en-US" altLang="zh-CN" dirty="0">
              <a:latin typeface="+mn-lt"/>
            </a:endParaRPr>
          </a:p>
          <a:p>
            <a:pPr lvl="1"/>
            <a:r>
              <a:rPr lang="zh-CN" altLang="en-US" dirty="0">
                <a:latin typeface="+mn-lt"/>
              </a:rPr>
              <a:t>虽然在线</a:t>
            </a:r>
            <a:r>
              <a:rPr lang="en-US" altLang="zh-CN" dirty="0">
                <a:latin typeface="+mn-lt"/>
              </a:rPr>
              <a:t>MVS</a:t>
            </a:r>
            <a:r>
              <a:rPr lang="zh-CN" altLang="en-US" dirty="0">
                <a:latin typeface="+mn-lt"/>
              </a:rPr>
              <a:t>方法可以利用低分辨率图像实现实时估计，但由于通常使用许多大型主干网络进行特征提取，它们可能存在内存消耗问题</a:t>
            </a:r>
            <a:endParaRPr lang="en-US" altLang="zh-CN" dirty="0">
              <a:latin typeface="+mn-lt"/>
            </a:endParaRPr>
          </a:p>
          <a:p>
            <a:pPr lvl="1"/>
            <a:r>
              <a:rPr lang="zh-CN" altLang="en-US" dirty="0">
                <a:latin typeface="+mn-lt"/>
              </a:rPr>
              <a:t>此外，当图像分辨率增加时，运行时间和内存效率都会下降</a:t>
            </a:r>
            <a:endParaRPr lang="en-US" altLang="zh-CN" dirty="0">
              <a:latin typeface="+mn-lt"/>
            </a:endParaRPr>
          </a:p>
          <a:p>
            <a:pPr lvl="1"/>
            <a:r>
              <a:rPr lang="zh-CN" altLang="en-US" dirty="0">
                <a:latin typeface="+mn-lt"/>
              </a:rPr>
              <a:t>对于离线</a:t>
            </a:r>
            <a:r>
              <a:rPr lang="en-US" altLang="zh-CN" dirty="0">
                <a:latin typeface="+mn-lt"/>
              </a:rPr>
              <a:t>MVS</a:t>
            </a:r>
            <a:r>
              <a:rPr lang="zh-CN" altLang="en-US" dirty="0">
                <a:latin typeface="+mn-lt"/>
              </a:rPr>
              <a:t>方法，一些最新方法尝试通过仔细简化的网络架构来提高效率</a:t>
            </a:r>
            <a:endParaRPr lang="en-US" altLang="zh-CN" dirty="0">
              <a:latin typeface="+mn-lt"/>
            </a:endParaRPr>
          </a:p>
          <a:p>
            <a:pPr lvl="1"/>
            <a:r>
              <a:rPr lang="zh-CN" altLang="en-US" dirty="0">
                <a:latin typeface="+mn-lt"/>
              </a:rPr>
              <a:t>然而，与最先进的方法相比，这通常会限制性能</a:t>
            </a:r>
            <a:endParaRPr lang="en-US" altLang="zh-CN" dirty="0">
              <a:latin typeface="+mn-lt"/>
            </a:endParaRPr>
          </a:p>
          <a:p>
            <a:pPr lvl="1"/>
            <a:r>
              <a:rPr lang="zh-CN" altLang="en-US" dirty="0">
                <a:latin typeface="+mn-lt"/>
              </a:rPr>
              <a:t>还有许多其他方向可以进一步改进</a:t>
            </a:r>
            <a:endParaRPr lang="en-US" altLang="zh-CN" dirty="0">
              <a:latin typeface="+mn-lt"/>
            </a:endParaRPr>
          </a:p>
          <a:p>
            <a:pPr lvl="1"/>
            <a:r>
              <a:rPr lang="zh-CN" altLang="en-US" dirty="0">
                <a:latin typeface="+mn-lt"/>
              </a:rPr>
              <a:t>例如，使用模型压缩技术和知识蒸馏是既能保持良好性能又能提高效率的潜在方向</a:t>
            </a:r>
            <a:endParaRPr lang="en-US" altLang="zh-CN" dirty="0">
              <a:latin typeface="+mn-lt"/>
            </a:endParaRPr>
          </a:p>
        </p:txBody>
      </p:sp>
    </p:spTree>
    <p:extLst>
      <p:ext uri="{BB962C8B-B14F-4D97-AF65-F5344CB8AC3E}">
        <p14:creationId xmlns:p14="http://schemas.microsoft.com/office/powerpoint/2010/main" val="20842203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
        <p:nvSpPr>
          <p:cNvPr id="3" name="ee4pContent1">
            <a:extLst>
              <a:ext uri="{FF2B5EF4-FFF2-40B4-BE49-F238E27FC236}">
                <a16:creationId xmlns:a16="http://schemas.microsoft.com/office/drawing/2014/main" id="{6A86482C-85A9-1649-FF94-F1238FD1A226}"/>
              </a:ext>
            </a:extLst>
          </p:cNvPr>
          <p:cNvSpPr txBox="1">
            <a:spLocks/>
          </p:cNvSpPr>
          <p:nvPr>
            <p:custDataLst>
              <p:tags r:id="rId2"/>
            </p:custDataLst>
          </p:nvPr>
        </p:nvSpPr>
        <p:spPr>
          <a:xfrm>
            <a:off x="838200" y="1690688"/>
            <a:ext cx="10515599" cy="49602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MVS</a:t>
            </a:r>
            <a:r>
              <a:rPr lang="zh-CN" altLang="en-US" dirty="0">
                <a:latin typeface="+mn-lt"/>
              </a:rPr>
              <a:t>主要依靠评估局部光度一致性来寻找参考图像和源图像之间的最佳匹配。因此，在估计光度测量变得不可靠或无效的区域（例如，无纹理区域和非朗伯表面，这在人造场景中很常见）的几何形状时，通常会遇到困难。因此，使用先验信息来指导这些具有挑战性区域中的</a:t>
            </a:r>
            <a:r>
              <a:rPr lang="en-US" altLang="zh-CN" dirty="0">
                <a:latin typeface="+mn-lt"/>
              </a:rPr>
              <a:t>MVS</a:t>
            </a:r>
            <a:r>
              <a:rPr lang="zh-CN" altLang="en-US" dirty="0">
                <a:latin typeface="+mn-lt"/>
              </a:rPr>
              <a:t>算法是一个很有前景的研究方向。详细阐述了以下</a:t>
            </a:r>
            <a:r>
              <a:rPr lang="en-US" altLang="zh-CN" dirty="0">
                <a:latin typeface="+mn-lt"/>
              </a:rPr>
              <a:t>3</a:t>
            </a:r>
            <a:r>
              <a:rPr lang="zh-CN" altLang="en-US" dirty="0">
                <a:latin typeface="+mn-lt"/>
              </a:rPr>
              <a:t>个典型的先验辅助示例</a:t>
            </a:r>
          </a:p>
          <a:p>
            <a:pPr lvl="1"/>
            <a:r>
              <a:rPr lang="zh-CN" altLang="en-US" dirty="0">
                <a:solidFill>
                  <a:srgbClr val="FF0000"/>
                </a:solidFill>
                <a:latin typeface="+mn-lt"/>
              </a:rPr>
              <a:t>表面法线</a:t>
            </a:r>
            <a:r>
              <a:rPr lang="zh-CN" altLang="en-US" dirty="0">
                <a:latin typeface="+mn-lt"/>
              </a:rPr>
              <a:t>：与深度图相比，表面法线作为几何的非局部表示，已被证明可以有效提高近期工作的重建性能</a:t>
            </a:r>
            <a:endParaRPr lang="en-US" altLang="zh-CN" dirty="0">
              <a:latin typeface="+mn-lt"/>
            </a:endParaRPr>
          </a:p>
          <a:p>
            <a:pPr lvl="2"/>
            <a:r>
              <a:rPr lang="zh-CN" altLang="en-US" dirty="0">
                <a:latin typeface="+mn-lt"/>
              </a:rPr>
              <a:t>为了在深度估计中加强法线贴图的约束，将多视图法线估计网络集成到 </a:t>
            </a:r>
            <a:r>
              <a:rPr lang="en-US" altLang="zh-CN" dirty="0">
                <a:latin typeface="+mn-lt"/>
              </a:rPr>
              <a:t>MVS </a:t>
            </a:r>
            <a:r>
              <a:rPr lang="zh-CN" altLang="en-US" dirty="0">
                <a:latin typeface="+mn-lt"/>
              </a:rPr>
              <a:t>管道中</a:t>
            </a:r>
            <a:endParaRPr lang="en-US" altLang="zh-CN" dirty="0">
              <a:latin typeface="+mn-lt"/>
            </a:endParaRPr>
          </a:p>
          <a:p>
            <a:pPr lvl="2"/>
            <a:r>
              <a:rPr lang="zh-CN" altLang="en-US" dirty="0">
                <a:latin typeface="+mn-lt"/>
              </a:rPr>
              <a:t>引入了组合法线图，使用 </a:t>
            </a:r>
            <a:r>
              <a:rPr lang="en-US" altLang="zh-CN" dirty="0" err="1">
                <a:latin typeface="+mn-lt"/>
              </a:rPr>
              <a:t>PlaneCNN</a:t>
            </a:r>
            <a:r>
              <a:rPr lang="en-US" altLang="zh-CN" dirty="0">
                <a:latin typeface="+mn-lt"/>
              </a:rPr>
              <a:t> </a:t>
            </a:r>
            <a:r>
              <a:rPr lang="zh-CN" altLang="en-US" dirty="0">
                <a:latin typeface="+mn-lt"/>
              </a:rPr>
              <a:t>进行估计，以强制深度图上的法线一致性</a:t>
            </a:r>
            <a:endParaRPr lang="en-US" altLang="zh-CN" dirty="0">
              <a:latin typeface="+mn-lt"/>
            </a:endParaRPr>
          </a:p>
          <a:p>
            <a:pPr lvl="2"/>
            <a:r>
              <a:rPr lang="zh-CN" altLang="en-US" dirty="0">
                <a:latin typeface="+mn-lt"/>
              </a:rPr>
              <a:t>应用基于图的深度图优化作为后处理</a:t>
            </a:r>
            <a:endParaRPr lang="en-US" altLang="zh-CN" dirty="0">
              <a:latin typeface="+mn-lt"/>
            </a:endParaRPr>
          </a:p>
          <a:p>
            <a:pPr lvl="2"/>
            <a:r>
              <a:rPr lang="zh-CN" altLang="en-US" dirty="0">
                <a:latin typeface="+mn-lt"/>
              </a:rPr>
              <a:t>由于单目法线网络是在大规模数据集上训练的且可以提供高质量的先验，因此使用单目法线先验提高表面精度</a:t>
            </a:r>
          </a:p>
          <a:p>
            <a:pPr lvl="1"/>
            <a:r>
              <a:rPr lang="zh-CN" altLang="en-US" dirty="0">
                <a:solidFill>
                  <a:srgbClr val="FF0000"/>
                </a:solidFill>
                <a:latin typeface="+mn-lt"/>
              </a:rPr>
              <a:t>形状先验</a:t>
            </a:r>
            <a:r>
              <a:rPr lang="zh-CN" altLang="en-US" dirty="0">
                <a:latin typeface="+mn-lt"/>
              </a:rPr>
              <a:t>：对于常见无纹理区域的室内场景，例如、墙壁、平面是几何图元的合适选择，并在传统方法中使用</a:t>
            </a:r>
            <a:endParaRPr lang="en-US" altLang="zh-CN" dirty="0">
              <a:latin typeface="+mn-lt"/>
            </a:endParaRPr>
          </a:p>
          <a:p>
            <a:pPr lvl="2"/>
            <a:r>
              <a:rPr lang="zh-CN" altLang="en-US" dirty="0">
                <a:latin typeface="+mn-lt"/>
              </a:rPr>
              <a:t>最近，</a:t>
            </a:r>
            <a:r>
              <a:rPr lang="en-US" altLang="zh-CN" dirty="0" err="1">
                <a:latin typeface="+mn-lt"/>
              </a:rPr>
              <a:t>PlaneMVS</a:t>
            </a:r>
            <a:r>
              <a:rPr lang="en-US" altLang="zh-CN" dirty="0">
                <a:latin typeface="+mn-lt"/>
              </a:rPr>
              <a:t> </a:t>
            </a:r>
            <a:r>
              <a:rPr lang="zh-CN" altLang="en-US" dirty="0">
                <a:latin typeface="+mn-lt"/>
              </a:rPr>
              <a:t>和 </a:t>
            </a:r>
            <a:r>
              <a:rPr lang="en-US" altLang="zh-CN" dirty="0" err="1">
                <a:latin typeface="+mn-lt"/>
              </a:rPr>
              <a:t>PlanarRecon</a:t>
            </a:r>
            <a:r>
              <a:rPr lang="en-US" altLang="zh-CN" dirty="0">
                <a:latin typeface="+mn-lt"/>
              </a:rPr>
              <a:t> </a:t>
            </a:r>
            <a:r>
              <a:rPr lang="zh-CN" altLang="en-US" dirty="0">
                <a:latin typeface="+mn-lt"/>
              </a:rPr>
              <a:t>明确估计平面参数以进行深度细化或整体重建</a:t>
            </a:r>
            <a:endParaRPr lang="en-US" altLang="zh-CN" dirty="0">
              <a:latin typeface="+mn-lt"/>
            </a:endParaRPr>
          </a:p>
          <a:p>
            <a:pPr lvl="2"/>
            <a:r>
              <a:rPr lang="zh-CN" altLang="en-US" dirty="0">
                <a:latin typeface="+mn-lt"/>
              </a:rPr>
              <a:t>此外，在估计深度时同时预测对象级属性对于城市建模等特定应用也是一种可行的解决方案</a:t>
            </a:r>
          </a:p>
          <a:p>
            <a:pPr lvl="1"/>
            <a:r>
              <a:rPr lang="zh-CN" altLang="en-US" dirty="0">
                <a:solidFill>
                  <a:srgbClr val="FF0000"/>
                </a:solidFill>
                <a:latin typeface="+mn-lt"/>
              </a:rPr>
              <a:t>语义分割</a:t>
            </a:r>
            <a:r>
              <a:rPr lang="zh-CN" altLang="en-US" dirty="0">
                <a:latin typeface="+mn-lt"/>
              </a:rPr>
              <a:t>：直观地说，分配相同语义标签的点更有可能位于同一个三维平面上</a:t>
            </a:r>
            <a:endParaRPr lang="en-US" altLang="zh-CN" dirty="0">
              <a:latin typeface="+mn-lt"/>
            </a:endParaRPr>
          </a:p>
          <a:p>
            <a:pPr lvl="2"/>
            <a:r>
              <a:rPr lang="zh-CN" altLang="en-US" dirty="0">
                <a:latin typeface="+mn-lt"/>
              </a:rPr>
              <a:t>一些尝试采用基于规则的协议来利用语义分割来实现更好的匹配和深度质量</a:t>
            </a:r>
            <a:endParaRPr lang="en-US" altLang="zh-CN" dirty="0">
              <a:latin typeface="+mn-lt"/>
            </a:endParaRPr>
          </a:p>
          <a:p>
            <a:pPr lvl="2"/>
            <a:r>
              <a:rPr lang="en-US" altLang="zh-CN" dirty="0">
                <a:latin typeface="+mn-lt"/>
              </a:rPr>
              <a:t>Manhattan-SDF </a:t>
            </a:r>
            <a:r>
              <a:rPr lang="zh-CN" altLang="en-US" dirty="0">
                <a:latin typeface="+mn-lt"/>
              </a:rPr>
              <a:t>依赖 </a:t>
            </a:r>
            <a:r>
              <a:rPr lang="en-US" altLang="zh-CN" dirty="0">
                <a:latin typeface="+mn-lt"/>
              </a:rPr>
              <a:t>2D </a:t>
            </a:r>
            <a:r>
              <a:rPr lang="zh-CN" altLang="en-US" dirty="0">
                <a:latin typeface="+mn-lt"/>
              </a:rPr>
              <a:t>分割结果来强制曼哈顿世界先验来处理低纹理平面区域</a:t>
            </a:r>
            <a:endParaRPr lang="en-US" altLang="zh-CN" dirty="0">
              <a:latin typeface="+mn-lt"/>
            </a:endParaRPr>
          </a:p>
          <a:p>
            <a:pPr lvl="2"/>
            <a:r>
              <a:rPr lang="zh-CN" altLang="en-US" dirty="0">
                <a:latin typeface="+mn-lt"/>
              </a:rPr>
              <a:t>类似地，采用</a:t>
            </a:r>
            <a:r>
              <a:rPr lang="en-US" altLang="zh-CN" dirty="0">
                <a:latin typeface="+mn-lt"/>
              </a:rPr>
              <a:t>SAM</a:t>
            </a:r>
            <a:r>
              <a:rPr lang="zh-CN" altLang="en-US" dirty="0">
                <a:latin typeface="+mn-lt"/>
              </a:rPr>
              <a:t>（</a:t>
            </a:r>
            <a:r>
              <a:rPr lang="en-US" altLang="zh-CN" dirty="0">
                <a:latin typeface="+mn-lt"/>
              </a:rPr>
              <a:t>Segment Anything Model</a:t>
            </a:r>
            <a:r>
              <a:rPr lang="zh-CN" altLang="en-US" dirty="0">
                <a:latin typeface="+mn-lt"/>
              </a:rPr>
              <a:t>）编码器来生成语义特征来增强</a:t>
            </a:r>
            <a:r>
              <a:rPr lang="en-US" altLang="zh-CN" dirty="0">
                <a:latin typeface="+mn-lt"/>
              </a:rPr>
              <a:t>MVS</a:t>
            </a:r>
          </a:p>
        </p:txBody>
      </p:sp>
    </p:spTree>
    <p:extLst>
      <p:ext uri="{BB962C8B-B14F-4D97-AF65-F5344CB8AC3E}">
        <p14:creationId xmlns:p14="http://schemas.microsoft.com/office/powerpoint/2010/main" val="1610276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深度估计后常用的深度融合策略</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pic>
        <p:nvPicPr>
          <p:cNvPr id="1030" name="Picture 6" descr="自制棋盘格标定板_实战 | OpenCV相机标定与畸变校正_weixin_39793708的博客-CSDN博客">
            <a:extLst>
              <a:ext uri="{FF2B5EF4-FFF2-40B4-BE49-F238E27FC236}">
                <a16:creationId xmlns:a16="http://schemas.microsoft.com/office/drawing/2014/main" id="{6753BAFE-DF0C-59B6-85A4-D551B78B0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908" y="1345932"/>
            <a:ext cx="2356977" cy="1250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相机标定python-cv2实现_相机标定数据集-CSDN博客">
            <a:extLst>
              <a:ext uri="{FF2B5EF4-FFF2-40B4-BE49-F238E27FC236}">
                <a16:creationId xmlns:a16="http://schemas.microsoft.com/office/drawing/2014/main" id="{745BC3F4-3E64-4CB1-08FB-6FB07B3119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0445" y="1345931"/>
            <a:ext cx="2224764"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三角测量原理与双目视觉景深恢复_相机_平面_坐标">
            <a:extLst>
              <a:ext uri="{FF2B5EF4-FFF2-40B4-BE49-F238E27FC236}">
                <a16:creationId xmlns:a16="http://schemas.microsoft.com/office/drawing/2014/main" id="{D3A07079-E97D-76D0-932A-1B2B4A39EF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92529" y="1345931"/>
            <a:ext cx="2940965"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新论文：基于无人机与深度学习的建筑震害评估方法_通用_建筑_BIM_控制_试验_无人机-仿真秀干货文章">
            <a:extLst>
              <a:ext uri="{FF2B5EF4-FFF2-40B4-BE49-F238E27FC236}">
                <a16:creationId xmlns:a16="http://schemas.microsoft.com/office/drawing/2014/main" id="{44F9922B-944B-757B-237D-518AFD37FF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3316" y="1345931"/>
            <a:ext cx="2087811" cy="12509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基于共视性的MVSNet代价体素构建方法">
            <a:extLst>
              <a:ext uri="{FF2B5EF4-FFF2-40B4-BE49-F238E27FC236}">
                <a16:creationId xmlns:a16="http://schemas.microsoft.com/office/drawing/2014/main" id="{929C07C1-9858-1878-A999-7D30EFBA02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5284" y="3754875"/>
            <a:ext cx="16916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平面扫描 | Plane Sweeping - 技术刘">
            <a:extLst>
              <a:ext uri="{FF2B5EF4-FFF2-40B4-BE49-F238E27FC236}">
                <a16:creationId xmlns:a16="http://schemas.microsoft.com/office/drawing/2014/main" id="{9F01DCB8-B2E5-A73C-4A51-9663962BC9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71510" y="3754875"/>
            <a:ext cx="114809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ncept of the plane sweep algorithm | Download Scientific Diagram">
            <a:extLst>
              <a:ext uri="{FF2B5EF4-FFF2-40B4-BE49-F238E27FC236}">
                <a16:creationId xmlns:a16="http://schemas.microsoft.com/office/drawing/2014/main" id="{CE106E26-4F5E-FFFF-8CCE-1CACF3DC6D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3792" y="3754875"/>
            <a:ext cx="1802052"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nsors | Free Full-Text | DFusion: Denoised TSDF Fusion of Multiple ...">
            <a:extLst>
              <a:ext uri="{FF2B5EF4-FFF2-40B4-BE49-F238E27FC236}">
                <a16:creationId xmlns:a16="http://schemas.microsoft.com/office/drawing/2014/main" id="{494912DC-BFEA-40E0-DAFE-E669598958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7279" y="3746080"/>
            <a:ext cx="2838970" cy="126459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euralFusion: Online Depth Fusion in Latent Space | Silvan Weder">
            <a:extLst>
              <a:ext uri="{FF2B5EF4-FFF2-40B4-BE49-F238E27FC236}">
                <a16:creationId xmlns:a16="http://schemas.microsoft.com/office/drawing/2014/main" id="{A801DCAB-AB53-895F-418C-AC16D6B740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491" t="20709" r="6326" b="19704"/>
          <a:stretch/>
        </p:blipFill>
        <p:spPr bwMode="auto">
          <a:xfrm>
            <a:off x="3756557" y="3749012"/>
            <a:ext cx="1824810" cy="12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1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a:t>
                </a:r>
                <a:r>
                  <a:rPr lang="zh-CN" altLang="en-US" dirty="0">
                    <a:solidFill>
                      <a:srgbClr val="FF0000"/>
                    </a:solidFill>
                    <a:latin typeface="+mn-lt"/>
                  </a:rPr>
                  <a:t>稀疏三角化的 </a:t>
                </a:r>
                <a:r>
                  <a:rPr lang="en-US" altLang="zh-CN" dirty="0">
                    <a:solidFill>
                      <a:srgbClr val="FF0000"/>
                    </a:solidFill>
                    <a:latin typeface="+mn-lt"/>
                  </a:rPr>
                  <a:t>3D </a:t>
                </a:r>
                <a:r>
                  <a:rPr lang="zh-CN" altLang="en-US" dirty="0">
                    <a:solidFill>
                      <a:srgbClr val="FF0000"/>
                    </a:solidFill>
                    <a:latin typeface="+mn-lt"/>
                  </a:rPr>
                  <a:t>点</a:t>
                </a:r>
                <a:r>
                  <a:rPr lang="zh-CN" altLang="en-US" dirty="0">
                    <a:latin typeface="+mn-lt"/>
                  </a:rPr>
                  <a:t>和</a:t>
                </a:r>
                <a:r>
                  <a:rPr lang="zh-CN" altLang="en-US" dirty="0">
                    <a:solidFill>
                      <a:srgbClr val="FF0000"/>
                    </a:solidFill>
                    <a:latin typeface="+mn-lt"/>
                  </a:rPr>
                  <a:t>相机参数</a:t>
                </a:r>
                <a:endParaRPr lang="en-US" altLang="zh-CN" dirty="0">
                  <a:solidFill>
                    <a:srgbClr val="FF0000"/>
                  </a:solidFill>
                  <a:latin typeface="+mn-lt"/>
                </a:endParaRPr>
              </a:p>
              <a:p>
                <a:pPr lvl="1"/>
                <a:r>
                  <a:rPr lang="zh-CN" altLang="en-US" dirty="0">
                    <a:latin typeface="+mn-lt"/>
                  </a:rPr>
                  <a:t>相机参数包括外矩阵</a:t>
                </a:r>
                <a14:m>
                  <m:oMath xmlns:m="http://schemas.openxmlformats.org/officeDocument/2006/math">
                    <m:r>
                      <a:rPr lang="en-US" altLang="zh-CN" b="1" i="0" smtClean="0">
                        <a:latin typeface="Cambria Math" panose="02040503050406030204" pitchFamily="18" charset="0"/>
                      </a:rPr>
                      <m:t>𝐓</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𝐑</m:t>
                        </m:r>
                        <m:r>
                          <a:rPr lang="en-US" altLang="zh-CN" b="0" i="0" smtClean="0">
                            <a:latin typeface="Cambria Math" panose="02040503050406030204" pitchFamily="18" charset="0"/>
                          </a:rPr>
                          <m:t>|</m:t>
                        </m:r>
                        <m:r>
                          <a:rPr lang="en-US" altLang="zh-CN" b="1" i="0" smtClean="0">
                            <a:latin typeface="Cambria Math" panose="02040503050406030204" pitchFamily="18" charset="0"/>
                          </a:rPr>
                          <m:t>𝐭</m:t>
                        </m:r>
                      </m:e>
                    </m:d>
                  </m:oMath>
                </a14:m>
                <a:r>
                  <a:rPr lang="zh-CN" altLang="en-US" dirty="0">
                    <a:latin typeface="+mn-lt"/>
                  </a:rPr>
                  <a:t>和内矩阵</a:t>
                </a:r>
                <a14:m>
                  <m:oMath xmlns:m="http://schemas.openxmlformats.org/officeDocument/2006/math">
                    <m:r>
                      <a:rPr lang="en-US" altLang="zh-CN" b="1" i="0" smtClean="0">
                        <a:latin typeface="Cambria Math" panose="02040503050406030204" pitchFamily="18" charset="0"/>
                      </a:rPr>
                      <m:t>𝐊</m:t>
                    </m:r>
                  </m:oMath>
                </a14:m>
                <a:endParaRPr lang="en-US" altLang="zh-CN" b="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2"/>
                </p:custDataLst>
              </p:nvPr>
            </p:nvSpPr>
            <p:spPr>
              <a:xfrm>
                <a:off x="838200" y="1690689"/>
                <a:ext cx="10515600" cy="2323962"/>
              </a:xfrm>
              <a:prstGeom prst="rect">
                <a:avLst/>
              </a:prstGeom>
              <a:blipFill>
                <a:blip r:embed="rId6"/>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240153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r>
              <a:rPr lang="zh-CN" altLang="en-US" dirty="0"/>
              <a:t>相机参数矩阵的作用</a:t>
            </a:r>
            <a:endParaRPr 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5CCBB43-A234-CB7A-C860-9B11FC947A7A}"/>
                  </a:ext>
                </a:extLst>
              </p:cNvPr>
              <p:cNvSpPr txBox="1"/>
              <p:nvPr/>
            </p:nvSpPr>
            <p:spPr>
              <a:xfrm>
                <a:off x="838200" y="1690688"/>
                <a:ext cx="4397871" cy="13590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𝑢</m:t>
                                </m:r>
                              </m:e>
                            </m:mr>
                            <m:mr>
                              <m:e>
                                <m:r>
                                  <a:rPr lang="en-US" b="0" i="1" smtClean="0">
                                    <a:latin typeface="Cambria Math" panose="02040503050406030204" pitchFamily="18" charset="0"/>
                                  </a:rPr>
                                  <m:t>𝑣</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ⅆ</m:t>
                                    </m:r>
                                    <m:r>
                                      <a:rPr lang="en-US" b="0" i="1" smtClean="0">
                                        <a:latin typeface="Cambria Math" panose="02040503050406030204" pitchFamily="18" charset="0"/>
                                      </a:rPr>
                                      <m:t>𝑥</m:t>
                                    </m:r>
                                  </m:den>
                                </m:f>
                              </m:e>
                              <m:e>
                                <m:r>
                                  <a:rPr lang="en-US" b="0" i="1" smtClean="0">
                                    <a:latin typeface="Cambria Math" panose="02040503050406030204" pitchFamily="18" charset="0"/>
                                    <a:ea typeface="Cambria Math" panose="02040503050406030204" pitchFamily="18" charset="0"/>
                                  </a:rPr>
                                  <m:t>𝛾</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ⅆ</m:t>
                                    </m:r>
                                    <m:r>
                                      <a:rPr lang="en-US" altLang="zh-CN" b="0" i="1" smtClean="0">
                                        <a:latin typeface="Cambria Math" panose="02040503050406030204" pitchFamily="18" charset="0"/>
                                      </a:rPr>
                                      <m:t>𝑦</m:t>
                                    </m:r>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𝑓</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𝑓</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r>
                            <a:rPr lang="en-US" b="1" i="0" smtClean="0">
                              <a:latin typeface="Cambria Math" panose="02040503050406030204" pitchFamily="18" charset="0"/>
                            </a:rPr>
                            <m:t>𝐑</m:t>
                          </m:r>
                          <m:r>
                            <a:rPr lang="en-US" b="0" i="1" smtClean="0">
                              <a:latin typeface="Cambria Math" panose="02040503050406030204" pitchFamily="18" charset="0"/>
                            </a:rPr>
                            <m:t>|</m:t>
                          </m:r>
                          <m:r>
                            <a:rPr lang="en-US" b="1" i="0" smtClean="0">
                              <a:latin typeface="Cambria Math" panose="02040503050406030204" pitchFamily="18" charset="0"/>
                            </a:rPr>
                            <m:t>𝐭</m:t>
                          </m:r>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𝑤</m:t>
                                    </m:r>
                                  </m:sub>
                                </m:sSub>
                              </m:e>
                            </m:mr>
                            <m:m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𝑤</m:t>
                                    </m:r>
                                  </m:sub>
                                </m:sSub>
                              </m:e>
                            </m:mr>
                            <m:mr>
                              <m:e>
                                <m:eqArr>
                                  <m:eqArrPr>
                                    <m:ctrlPr>
                                      <a:rPr lang="en-US" b="0" i="1" smtClean="0">
                                        <a:latin typeface="Cambria Math" panose="02040503050406030204" pitchFamily="18" charset="0"/>
                                      </a:rPr>
                                    </m:ctrlPr>
                                  </m:eqArr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i="1">
                                            <a:latin typeface="Cambria Math" panose="02040503050406030204" pitchFamily="18" charset="0"/>
                                          </a:rPr>
                                          <m:t>𝑤</m:t>
                                        </m:r>
                                      </m:sub>
                                    </m:sSub>
                                  </m:e>
                                  <m:e>
                                    <m:r>
                                      <a:rPr lang="en-US" b="0" i="1" smtClean="0">
                                        <a:latin typeface="Cambria Math" panose="02040503050406030204" pitchFamily="18" charset="0"/>
                                      </a:rPr>
                                      <m:t>1</m:t>
                                    </m:r>
                                  </m:e>
                                </m:eqArr>
                              </m:e>
                            </m:mr>
                          </m:m>
                        </m:e>
                      </m:d>
                    </m:oMath>
                  </m:oMathPara>
                </a14:m>
                <a:endParaRPr lang="en-US" dirty="0"/>
              </a:p>
            </p:txBody>
          </p:sp>
        </mc:Choice>
        <mc:Fallback>
          <p:sp>
            <p:nvSpPr>
              <p:cNvPr id="8" name="文本框 7">
                <a:extLst>
                  <a:ext uri="{FF2B5EF4-FFF2-40B4-BE49-F238E27FC236}">
                    <a16:creationId xmlns:a16="http://schemas.microsoft.com/office/drawing/2014/main" id="{15CCBB43-A234-CB7A-C860-9B11FC947A7A}"/>
                  </a:ext>
                </a:extLst>
              </p:cNvPr>
              <p:cNvSpPr txBox="1">
                <a:spLocks noRot="1" noChangeAspect="1" noMove="1" noResize="1" noEditPoints="1" noAdjustHandles="1" noChangeArrowheads="1" noChangeShapeType="1" noTextEdit="1"/>
              </p:cNvSpPr>
              <p:nvPr/>
            </p:nvSpPr>
            <p:spPr>
              <a:xfrm>
                <a:off x="838200" y="1690688"/>
                <a:ext cx="4397871" cy="135902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40A3E88-8ED5-82C4-965B-4FB32B910071}"/>
                  </a:ext>
                </a:extLst>
              </p:cNvPr>
              <p:cNvSpPr txBox="1"/>
              <p:nvPr/>
            </p:nvSpPr>
            <p:spPr>
              <a:xfrm>
                <a:off x="838200" y="5056905"/>
                <a:ext cx="9465347" cy="14599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sub>
                                </m:sSub>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den>
                      </m:f>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b="0" i="1" smtClean="0">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𝑟</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b="0" i="1" smtClean="0">
                                            <a:latin typeface="Cambria Math" panose="02040503050406030204" pitchFamily="18" charset="0"/>
                                          </a:rPr>
                                          <m:t>𝑦</m:t>
                                        </m:r>
                                      </m:e>
                                      <m:sub>
                                        <m:r>
                                          <a:rPr lang="en-US" altLang="zh-CN" i="1">
                                            <a:latin typeface="Cambria Math" panose="02040503050406030204" pitchFamily="18" charset="0"/>
                                          </a:rPr>
                                          <m:t>𝑟</m:t>
                                        </m:r>
                                      </m:sub>
                                    </m:sSub>
                                  </m:den>
                                </m:f>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𝑟</m:t>
                                    </m:r>
                                    <m:r>
                                      <a:rPr lang="en-US" b="0" i="1" smtClean="0">
                                        <a:latin typeface="Cambria Math" panose="02040503050406030204" pitchFamily="18" charset="0"/>
                                      </a:rPr>
                                      <m:t>0</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𝑟</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altLang="zh-CN" b="1">
                                  <a:latin typeface="Cambria Math" panose="02040503050406030204" pitchFamily="18" charset="0"/>
                                </a:rPr>
                                <m:t>𝐑</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𝐭</m:t>
                              </m:r>
                            </m:e>
                            <m:sub>
                              <m:r>
                                <a:rPr lang="en-US" b="0" i="1" smtClean="0">
                                  <a:latin typeface="Cambria Math" panose="02040503050406030204" pitchFamily="18" charset="0"/>
                                </a:rPr>
                                <m:t>𝑟</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𝑠</m:t>
                                  </m:r>
                                </m:sub>
                              </m:sSub>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𝑠</m:t>
                                        </m:r>
                                      </m:sub>
                                    </m:sSub>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𝑥</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𝛾</m:t>
                                        </m:r>
                                      </m:e>
                                      <m:sub>
                                        <m:r>
                                          <a:rPr lang="en-US" altLang="zh-CN" b="0" i="1" smtClean="0">
                                            <a:latin typeface="Cambria Math" panose="02040503050406030204" pitchFamily="18" charset="0"/>
                                            <a:ea typeface="Cambria Math" panose="02040503050406030204" pitchFamily="18" charset="0"/>
                                          </a:rPr>
                                          <m:t>𝑠</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ⅆ</m:t>
                                            </m:r>
                                            <m:r>
                                              <a:rPr lang="en-US" altLang="zh-CN" i="1">
                                                <a:latin typeface="Cambria Math" panose="02040503050406030204" pitchFamily="18" charset="0"/>
                                              </a:rPr>
                                              <m:t>𝑦</m:t>
                                            </m:r>
                                          </m:e>
                                          <m:sub>
                                            <m:r>
                                              <a:rPr lang="en-US" altLang="zh-CN" b="0" i="1" smtClean="0">
                                                <a:latin typeface="Cambria Math" panose="02040503050406030204" pitchFamily="18" charset="0"/>
                                              </a:rPr>
                                              <m:t>𝑠</m:t>
                                            </m:r>
                                          </m:sub>
                                        </m:sSub>
                                      </m:den>
                                    </m:f>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r>
                                          <a:rPr lang="en-US" altLang="zh-CN" i="1">
                                            <a:latin typeface="Cambria Math" panose="02040503050406030204" pitchFamily="18" charset="0"/>
                                          </a:rPr>
                                          <m:t>0</m:t>
                                        </m:r>
                                      </m:sub>
                                    </m:sSub>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e>
                        <m:sup>
                          <m:r>
                            <a:rPr lang="en-US" b="0" i="1" smtClean="0">
                              <a:latin typeface="Cambria Math" panose="02040503050406030204" pitchFamily="18" charset="0"/>
                            </a:rPr>
                            <m:t>−1</m:t>
                          </m:r>
                        </m:sup>
                      </m:sSup>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b="0" i="1" smtClean="0">
                                        <a:latin typeface="Cambria Math" panose="02040503050406030204" pitchFamily="18" charset="0"/>
                                      </a:rPr>
                                      <m:t>𝑠</m:t>
                                    </m:r>
                                  </m:sub>
                                </m:sSub>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𝑠</m:t>
                                    </m:r>
                                  </m:sub>
                                </m:sSub>
                              </m:e>
                            </m:mr>
                            <m:mr>
                              <m:e>
                                <m:r>
                                  <a:rPr lang="en-US" altLang="zh-CN" i="1">
                                    <a:latin typeface="Cambria Math" panose="02040503050406030204" pitchFamily="18" charset="0"/>
                                  </a:rPr>
                                  <m:t>1</m:t>
                                </m:r>
                              </m:e>
                            </m:mr>
                          </m:m>
                        </m:e>
                      </m:d>
                    </m:oMath>
                  </m:oMathPara>
                </a14:m>
                <a:endParaRPr lang="en-US" dirty="0"/>
              </a:p>
            </p:txBody>
          </p:sp>
        </mc:Choice>
        <mc:Fallback>
          <p:sp>
            <p:nvSpPr>
              <p:cNvPr id="10" name="文本框 9">
                <a:extLst>
                  <a:ext uri="{FF2B5EF4-FFF2-40B4-BE49-F238E27FC236}">
                    <a16:creationId xmlns:a16="http://schemas.microsoft.com/office/drawing/2014/main" id="{A40A3E88-8ED5-82C4-965B-4FB32B910071}"/>
                  </a:ext>
                </a:extLst>
              </p:cNvPr>
              <p:cNvSpPr txBox="1">
                <a:spLocks noRot="1" noChangeAspect="1" noMove="1" noResize="1" noEditPoints="1" noAdjustHandles="1" noChangeArrowheads="1" noChangeShapeType="1" noTextEdit="1"/>
              </p:cNvSpPr>
              <p:nvPr/>
            </p:nvSpPr>
            <p:spPr>
              <a:xfrm>
                <a:off x="838200" y="5056905"/>
                <a:ext cx="9465347" cy="1459951"/>
              </a:xfrm>
              <a:prstGeom prst="rect">
                <a:avLst/>
              </a:prstGeom>
              <a:blipFill>
                <a:blip r:embed="rId7"/>
                <a:stretch>
                  <a:fillRect/>
                </a:stretch>
              </a:blipFill>
            </p:spPr>
            <p:txBody>
              <a:bodyPr/>
              <a:lstStyle/>
              <a:p>
                <a:r>
                  <a:rPr lang="en-US">
                    <a:noFill/>
                  </a:rPr>
                  <a:t> </a:t>
                </a:r>
              </a:p>
            </p:txBody>
          </p:sp>
        </mc:Fallback>
      </mc:AlternateContent>
      <p:pic>
        <p:nvPicPr>
          <p:cNvPr id="18" name="图片 17" descr="图表&#10;&#10;描述已自动生成">
            <a:extLst>
              <a:ext uri="{FF2B5EF4-FFF2-40B4-BE49-F238E27FC236}">
                <a16:creationId xmlns:a16="http://schemas.microsoft.com/office/drawing/2014/main" id="{6D00457C-8793-0266-D976-95C00B06A5ED}"/>
              </a:ext>
            </a:extLst>
          </p:cNvPr>
          <p:cNvPicPr>
            <a:picLocks noChangeAspect="1"/>
          </p:cNvPicPr>
          <p:nvPr/>
        </p:nvPicPr>
        <p:blipFill rotWithShape="1">
          <a:blip r:embed="rId8">
            <a:extLst>
              <a:ext uri="{28A0092B-C50C-407E-A947-70E740481C1C}">
                <a14:useLocalDpi xmlns:a14="http://schemas.microsoft.com/office/drawing/2010/main" val="0"/>
              </a:ext>
            </a:extLst>
          </a:blip>
          <a:srcRect l="3087" t="4005" r="3147" b="9549"/>
          <a:stretch/>
        </p:blipFill>
        <p:spPr>
          <a:xfrm>
            <a:off x="7531964" y="1690688"/>
            <a:ext cx="3821836" cy="3277930"/>
          </a:xfrm>
          <a:prstGeom prst="rect">
            <a:avLst/>
          </a:prstGeom>
        </p:spPr>
      </p:pic>
      <mc:AlternateContent xmlns:mc="http://schemas.openxmlformats.org/markup-compatibility/2006">
        <mc:Choice xmlns:a14="http://schemas.microsoft.com/office/drawing/2010/main" Requires="a14">
          <p:sp>
            <p:nvSpPr>
              <p:cNvPr id="19" name="ee4pContent1">
                <a:extLst>
                  <a:ext uri="{FF2B5EF4-FFF2-40B4-BE49-F238E27FC236}">
                    <a16:creationId xmlns:a16="http://schemas.microsoft.com/office/drawing/2014/main" id="{40881165-B001-9D55-7608-BF55DC652DBB}"/>
                  </a:ext>
                </a:extLst>
              </p:cNvPr>
              <p:cNvSpPr txBox="1">
                <a:spLocks/>
              </p:cNvSpPr>
              <p:nvPr>
                <p:custDataLst>
                  <p:tags r:id="rId2"/>
                </p:custDataLst>
              </p:nvPr>
            </p:nvSpPr>
            <p:spPr>
              <a:xfrm>
                <a:off x="838200" y="3329653"/>
                <a:ext cx="6693764" cy="16389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两组完全一致的图像传感器设备</a:t>
                </a:r>
                <a:endParaRPr lang="en-US" altLang="zh-CN" dirty="0">
                  <a:latin typeface="+mn-lt"/>
                </a:endParaRPr>
              </a:p>
              <a:p>
                <a:pPr lvl="1"/>
                <a:r>
                  <a:rPr lang="zh-CN" altLang="en-US" dirty="0">
                    <a:latin typeface="+mn-lt"/>
                  </a:rPr>
                  <a:t>其中一组设备是另一组设备在</a:t>
                </a:r>
                <a14:m>
                  <m:oMath xmlns:m="http://schemas.openxmlformats.org/officeDocument/2006/math">
                    <m:r>
                      <a:rPr lang="en-US" altLang="zh-CN" i="1" dirty="0" smtClean="0">
                        <a:latin typeface="Cambria Math" panose="02040503050406030204" pitchFamily="18" charset="0"/>
                      </a:rPr>
                      <m:t>𝑋</m:t>
                    </m:r>
                  </m:oMath>
                </a14:m>
                <a:r>
                  <a:rPr lang="zh-CN" altLang="en-US" dirty="0">
                    <a:latin typeface="+mn-lt"/>
                  </a:rPr>
                  <a:t>轴方向平移</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距离得到</a:t>
                </a:r>
                <a:endParaRPr lang="en-US" altLang="zh-CN" dirty="0">
                  <a:latin typeface="+mn-lt"/>
                </a:endParaRPr>
              </a:p>
              <a:p>
                <a:pPr lvl="1"/>
                <a:r>
                  <a:rPr lang="zh-CN" altLang="en-US" dirty="0">
                    <a:latin typeface="+mn-lt"/>
                  </a:rPr>
                  <a:t>已知相机焦距</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、设备基线</a:t>
                </a:r>
                <a14:m>
                  <m:oMath xmlns:m="http://schemas.openxmlformats.org/officeDocument/2006/math">
                    <m:r>
                      <a:rPr lang="en-US" altLang="zh-CN" i="1" dirty="0" smtClean="0">
                        <a:latin typeface="Cambria Math" panose="02040503050406030204" pitchFamily="18" charset="0"/>
                      </a:rPr>
                      <m:t>𝑏</m:t>
                    </m:r>
                  </m:oMath>
                </a14:m>
                <a:r>
                  <a:rPr lang="zh-CN" altLang="en-US" dirty="0">
                    <a:latin typeface="+mn-lt"/>
                  </a:rPr>
                  <a:t>和两幅图像中一对匹配的特征点可得深度</a:t>
                </a:r>
                <a14:m>
                  <m:oMath xmlns:m="http://schemas.openxmlformats.org/officeDocument/2006/math">
                    <m:r>
                      <a:rPr lang="en-US" altLang="zh-CN" i="1" dirty="0" smtClean="0">
                        <a:latin typeface="Cambria Math" panose="02040503050406030204" pitchFamily="18" charset="0"/>
                      </a:rPr>
                      <m:t>𝑍</m:t>
                    </m:r>
                  </m:oMath>
                </a14:m>
                <a:endParaRPr lang="en-US" altLang="zh-CN" dirty="0">
                  <a:latin typeface="+mn-lt"/>
                </a:endParaRPr>
              </a:p>
              <a:p>
                <a:pPr lvl="1"/>
                <a:r>
                  <a:rPr lang="zh-CN" altLang="en-US" dirty="0">
                    <a:latin typeface="+mn-lt"/>
                  </a:rPr>
                  <a:t>特征点像素坐标</a:t>
                </a:r>
                <a14:m>
                  <m:oMath xmlns:m="http://schemas.openxmlformats.org/officeDocument/2006/math">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𝑢</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𝑣</m:t>
                    </m:r>
                    <m:r>
                      <a:rPr lang="en-US" altLang="zh-CN" i="1" dirty="0" smtClean="0">
                        <a:latin typeface="Cambria Math" panose="02040503050406030204" pitchFamily="18" charset="0"/>
                      </a:rPr>
                      <m:t>)</m:t>
                    </m:r>
                  </m:oMath>
                </a14:m>
                <a:r>
                  <a:rPr lang="zh-CN" altLang="en-US" dirty="0">
                    <a:latin typeface="+mn-lt"/>
                  </a:rPr>
                  <a:t>、相机内外参数矩阵和深度</a:t>
                </a:r>
                <a14:m>
                  <m:oMath xmlns:m="http://schemas.openxmlformats.org/officeDocument/2006/math">
                    <m:r>
                      <a:rPr lang="en-US" altLang="zh-CN" i="1" dirty="0" smtClean="0">
                        <a:latin typeface="Cambria Math" panose="02040503050406030204" pitchFamily="18" charset="0"/>
                      </a:rPr>
                      <m:t>𝑍</m:t>
                    </m:r>
                  </m:oMath>
                </a14:m>
                <a:r>
                  <a:rPr lang="zh-CN" altLang="en-US" dirty="0">
                    <a:latin typeface="+mn-lt"/>
                  </a:rPr>
                  <a:t>可得特征点的世界坐标系坐标</a:t>
                </a:r>
                <a14:m>
                  <m:oMath xmlns:m="http://schemas.openxmlformats.org/officeDocument/2006/math">
                    <m:r>
                      <a:rPr lang="en-US" altLang="zh-CN"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𝑤</m:t>
                        </m:r>
                      </m:sub>
                    </m:sSub>
                    <m:r>
                      <a:rPr lang="en-US" altLang="zh-CN" i="1" dirty="0" err="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𝑤</m:t>
                        </m:r>
                      </m:sub>
                    </m:sSub>
                    <m:r>
                      <a:rPr lang="en-US" altLang="zh-CN" i="1" dirty="0" err="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𝑍</m:t>
                        </m:r>
                      </m:e>
                      <m:sub>
                        <m:r>
                          <a:rPr lang="en-US" altLang="zh-CN" i="1">
                            <a:latin typeface="Cambria Math" panose="02040503050406030204" pitchFamily="18" charset="0"/>
                          </a:rPr>
                          <m:t>𝑤</m:t>
                        </m:r>
                      </m:sub>
                    </m:sSub>
                    <m:r>
                      <a:rPr lang="en-US" altLang="zh-CN" i="1" dirty="0" smtClean="0">
                        <a:latin typeface="Cambria Math" panose="02040503050406030204" pitchFamily="18" charset="0"/>
                      </a:rPr>
                      <m:t>)</m:t>
                    </m:r>
                  </m:oMath>
                </a14:m>
                <a:endParaRPr lang="en-US" dirty="0">
                  <a:latin typeface="+mn-lt"/>
                </a:endParaRPr>
              </a:p>
            </p:txBody>
          </p:sp>
        </mc:Choice>
        <mc:Fallback>
          <p:sp>
            <p:nvSpPr>
              <p:cNvPr id="19" name="ee4pContent1">
                <a:extLst>
                  <a:ext uri="{FF2B5EF4-FFF2-40B4-BE49-F238E27FC236}">
                    <a16:creationId xmlns:a16="http://schemas.microsoft.com/office/drawing/2014/main" id="{40881165-B001-9D55-7608-BF55DC652DBB}"/>
                  </a:ext>
                </a:extLst>
              </p:cNvPr>
              <p:cNvSpPr txBox="1">
                <a:spLocks noRot="1" noChangeAspect="1" noMove="1" noResize="1" noEditPoints="1" noAdjustHandles="1" noChangeArrowheads="1" noChangeShapeType="1" noTextEdit="1"/>
              </p:cNvSpPr>
              <p:nvPr>
                <p:custDataLst>
                  <p:tags r:id="rId2"/>
                </p:custDataLst>
              </p:nvPr>
            </p:nvSpPr>
            <p:spPr>
              <a:xfrm>
                <a:off x="838200" y="3329653"/>
                <a:ext cx="6693764" cy="1638965"/>
              </a:xfrm>
              <a:prstGeom prst="rect">
                <a:avLst/>
              </a:prstGeom>
              <a:blipFill>
                <a:blip r:embed="rId9"/>
                <a:stretch>
                  <a:fillRect l="-364" b="-36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0772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271736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7"/>
          <a:stretch>
            <a:fillRect/>
          </a:stretch>
        </p:blipFill>
        <p:spPr>
          <a:xfrm>
            <a:off x="838199" y="4885878"/>
            <a:ext cx="10515601" cy="1972121"/>
          </a:xfrm>
          <a:prstGeom prst="rect">
            <a:avLst/>
          </a:prstGeom>
        </p:spPr>
      </p:pic>
      <p:sp>
        <p:nvSpPr>
          <p:cNvPr id="15" name="ee4pContent1">
            <a:extLst>
              <a:ext uri="{FF2B5EF4-FFF2-40B4-BE49-F238E27FC236}">
                <a16:creationId xmlns:a16="http://schemas.microsoft.com/office/drawing/2014/main" id="{080721F2-5ACA-2FD7-0249-85977A370EDA}"/>
              </a:ext>
            </a:extLst>
          </p:cNvPr>
          <p:cNvSpPr txBox="1">
            <a:spLocks/>
          </p:cNvSpPr>
          <p:nvPr>
            <p:custDataLst>
              <p:tags r:id="rId2"/>
            </p:custDataLst>
          </p:nvPr>
        </p:nvSpPr>
        <p:spPr>
          <a:xfrm>
            <a:off x="3424687" y="1690688"/>
            <a:ext cx="7929113" cy="10525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增量式即先选出两张影像进行初始化，接着一张张图像进行配准及点的三角化</a:t>
            </a:r>
            <a:endParaRPr lang="en-US" altLang="zh-CN" dirty="0">
              <a:latin typeface="+mn-lt"/>
            </a:endParaRPr>
          </a:p>
          <a:p>
            <a:pPr lvl="1"/>
            <a:r>
              <a:rPr lang="zh-CN" altLang="en-US" dirty="0">
                <a:latin typeface="+mn-lt"/>
              </a:rPr>
              <a:t>全局式即一次性将所有的影像进行配准与重建</a:t>
            </a:r>
            <a:endParaRPr lang="en-US" altLang="zh-CN" dirty="0">
              <a:latin typeface="+mn-lt"/>
            </a:endParaRPr>
          </a:p>
          <a:p>
            <a:pPr lvl="1"/>
            <a:r>
              <a:rPr lang="zh-CN" altLang="en-US" dirty="0">
                <a:latin typeface="+mn-lt"/>
              </a:rPr>
              <a:t>层级式先将影像进行分组，每组进行配准，再对上一步的结果进行配准重建</a:t>
            </a:r>
            <a:endParaRPr lang="en-US" dirty="0">
              <a:latin typeface="+mn-lt"/>
            </a:endParaRPr>
          </a:p>
        </p:txBody>
      </p:sp>
      <p:pic>
        <p:nvPicPr>
          <p:cNvPr id="17" name="图片 16" descr="图示&#10;&#10;描述已自动生成">
            <a:extLst>
              <a:ext uri="{FF2B5EF4-FFF2-40B4-BE49-F238E27FC236}">
                <a16:creationId xmlns:a16="http://schemas.microsoft.com/office/drawing/2014/main" id="{ED739B48-662E-9DC3-85F8-99F63C879E29}"/>
              </a:ext>
            </a:extLst>
          </p:cNvPr>
          <p:cNvPicPr>
            <a:picLocks noChangeAspect="1"/>
          </p:cNvPicPr>
          <p:nvPr/>
        </p:nvPicPr>
        <p:blipFill rotWithShape="1">
          <a:blip r:embed="rId8">
            <a:extLst>
              <a:ext uri="{28A0092B-C50C-407E-A947-70E740481C1C}">
                <a14:useLocalDpi xmlns:a14="http://schemas.microsoft.com/office/drawing/2010/main" val="0"/>
              </a:ext>
            </a:extLst>
          </a:blip>
          <a:srcRect l="1535" t="2361" r="21146" b="8711"/>
          <a:stretch/>
        </p:blipFill>
        <p:spPr>
          <a:xfrm>
            <a:off x="838199" y="1690688"/>
            <a:ext cx="1217392" cy="1052512"/>
          </a:xfrm>
          <a:prstGeom prst="rect">
            <a:avLst/>
          </a:prstGeom>
        </p:spPr>
      </p:pic>
      <p:sp>
        <p:nvSpPr>
          <p:cNvPr id="20" name="文本框 19">
            <a:extLst>
              <a:ext uri="{FF2B5EF4-FFF2-40B4-BE49-F238E27FC236}">
                <a16:creationId xmlns:a16="http://schemas.microsoft.com/office/drawing/2014/main" id="{1EB5D00A-7B9B-C734-2FE4-DDE9057B00E4}"/>
              </a:ext>
            </a:extLst>
          </p:cNvPr>
          <p:cNvSpPr txBox="1"/>
          <p:nvPr/>
        </p:nvSpPr>
        <p:spPr>
          <a:xfrm>
            <a:off x="2196675" y="1690688"/>
            <a:ext cx="1086928" cy="1015663"/>
          </a:xfrm>
          <a:prstGeom prst="rect">
            <a:avLst/>
          </a:prstGeom>
          <a:noFill/>
        </p:spPr>
        <p:txBody>
          <a:bodyPr wrap="square" rtlCol="0">
            <a:spAutoFit/>
          </a:bodyPr>
          <a:lstStyle/>
          <a:p>
            <a:pPr marL="342900" indent="-342900">
              <a:buFont typeface="+mj-ea"/>
              <a:buAutoNum type="circleNumDbPlain"/>
            </a:pPr>
            <a:r>
              <a:rPr lang="zh-CN" altLang="en-US" sz="1200" dirty="0"/>
              <a:t>增量式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全局式</a:t>
            </a:r>
            <a:endParaRPr lang="en-US" altLang="zh-CN" sz="1200" dirty="0"/>
          </a:p>
          <a:p>
            <a:pPr marL="342900" indent="-342900">
              <a:buFont typeface="+mj-ea"/>
              <a:buAutoNum type="circleNumDbPlain"/>
            </a:pPr>
            <a:endParaRPr lang="en-US" altLang="zh-CN" sz="1200" dirty="0"/>
          </a:p>
          <a:p>
            <a:pPr marL="342900" indent="-342900">
              <a:buFont typeface="+mj-ea"/>
              <a:buAutoNum type="circleNumDbPlain"/>
            </a:pPr>
            <a:r>
              <a:rPr lang="zh-CN" altLang="en-US" sz="1200" dirty="0"/>
              <a:t>层级式</a:t>
            </a:r>
            <a:endParaRPr lang="en-US" sz="1200" dirty="0"/>
          </a:p>
        </p:txBody>
      </p:sp>
      <p:sp>
        <p:nvSpPr>
          <p:cNvPr id="22" name="ee4pContent1">
            <a:extLst>
              <a:ext uri="{FF2B5EF4-FFF2-40B4-BE49-F238E27FC236}">
                <a16:creationId xmlns:a16="http://schemas.microsoft.com/office/drawing/2014/main" id="{A7A6BCCD-206B-103E-C0E4-2DF0DCDF073B}"/>
              </a:ext>
            </a:extLst>
          </p:cNvPr>
          <p:cNvSpPr txBox="1">
            <a:spLocks/>
          </p:cNvSpPr>
          <p:nvPr>
            <p:custDataLst>
              <p:tags r:id="rId3"/>
            </p:custDataLst>
          </p:nvPr>
        </p:nvSpPr>
        <p:spPr>
          <a:xfrm>
            <a:off x="838200" y="2859820"/>
            <a:ext cx="10515600" cy="19462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特征提取和匹配：使用</a:t>
            </a:r>
            <a:r>
              <a:rPr lang="en-US" altLang="zh-CN" dirty="0">
                <a:latin typeface="+mn-lt"/>
              </a:rPr>
              <a:t>SIFT</a:t>
            </a:r>
            <a:r>
              <a:rPr lang="zh-CN" altLang="en-US" dirty="0">
                <a:latin typeface="+mn-lt"/>
              </a:rPr>
              <a:t>算法（做高斯核卷积，生成特征金字塔，找关键点的位置、尺度和方向作为描述子，</a:t>
            </a:r>
            <a:r>
              <a:rPr lang="en-US" altLang="zh-CN" dirty="0">
                <a:latin typeface="+mn-lt"/>
              </a:rPr>
              <a:t>KD</a:t>
            </a:r>
            <a:r>
              <a:rPr lang="zh-CN" altLang="en-US" dirty="0">
                <a:latin typeface="+mn-lt"/>
              </a:rPr>
              <a:t>树算法进行图像之间的特征寻找和匹配）</a:t>
            </a:r>
            <a:endParaRPr lang="en-US" altLang="zh-CN" dirty="0">
              <a:latin typeface="+mn-lt"/>
            </a:endParaRPr>
          </a:p>
          <a:p>
            <a:pPr lvl="1"/>
            <a:r>
              <a:rPr lang="zh-CN" altLang="en-US" dirty="0">
                <a:latin typeface="+mn-lt"/>
              </a:rPr>
              <a:t>几何验证：使用</a:t>
            </a:r>
            <a:r>
              <a:rPr lang="en-US" altLang="zh-CN" dirty="0">
                <a:latin typeface="+mn-lt"/>
              </a:rPr>
              <a:t>RANSAC</a:t>
            </a:r>
            <a:r>
              <a:rPr lang="zh-CN" altLang="en-US" dirty="0">
                <a:latin typeface="+mn-lt"/>
              </a:rPr>
              <a:t>算法去</a:t>
            </a:r>
            <a:r>
              <a:rPr lang="zh-CN" altLang="en-US" dirty="0">
                <a:solidFill>
                  <a:srgbClr val="FF0000"/>
                </a:solidFill>
                <a:latin typeface="+mn-lt"/>
              </a:rPr>
              <a:t>估计单应性矩阵</a:t>
            </a:r>
            <a:r>
              <a:rPr lang="zh-CN" altLang="en-US" dirty="0">
                <a:latin typeface="+mn-lt"/>
              </a:rPr>
              <a:t>，使改矩阵能够满足两幅图像中足够多的特征点的匹配关系</a:t>
            </a:r>
            <a:endParaRPr lang="en-US" altLang="zh-CN" dirty="0">
              <a:latin typeface="+mn-lt"/>
            </a:endParaRPr>
          </a:p>
          <a:p>
            <a:pPr lvl="1"/>
            <a:r>
              <a:rPr lang="zh-CN" altLang="en-US" dirty="0">
                <a:latin typeface="+mn-lt"/>
              </a:rPr>
              <a:t>初始化：通过精心挑选的双视图重建来初始化模型</a:t>
            </a:r>
            <a:endParaRPr lang="en-US" altLang="zh-CN" dirty="0">
              <a:latin typeface="+mn-lt"/>
            </a:endParaRPr>
          </a:p>
          <a:p>
            <a:pPr lvl="2"/>
            <a:r>
              <a:rPr lang="zh-CN" altLang="en-US" dirty="0">
                <a:latin typeface="+mn-lt"/>
              </a:rPr>
              <a:t>从具有大量重叠摄像头的密集位置进行初始化，通常由于冗余度的增加，能够实现更为鲁棒和准确的重建</a:t>
            </a:r>
            <a:endParaRPr lang="en-US" altLang="zh-CN" dirty="0">
              <a:latin typeface="+mn-lt"/>
            </a:endParaRPr>
          </a:p>
          <a:p>
            <a:pPr lvl="2"/>
            <a:r>
              <a:rPr lang="zh-CN" altLang="en-US" dirty="0">
                <a:latin typeface="+mn-lt"/>
              </a:rPr>
              <a:t>从较为稀疏的位置进行初始化，则会因为在整个重建过程中累积的总体稀疏问题较少，从而降低运行时间</a:t>
            </a:r>
          </a:p>
        </p:txBody>
      </p:sp>
    </p:spTree>
    <p:extLst>
      <p:ext uri="{BB962C8B-B14F-4D97-AF65-F5344CB8AC3E}">
        <p14:creationId xmlns:p14="http://schemas.microsoft.com/office/powerpoint/2010/main" val="390834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50193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Calibration—SfM(COLMAP)</a:t>
            </a:r>
            <a:endParaRPr lang="en-US" dirty="0"/>
          </a:p>
        </p:txBody>
      </p:sp>
      <p:pic>
        <p:nvPicPr>
          <p:cNvPr id="14" name="图片 13">
            <a:extLst>
              <a:ext uri="{FF2B5EF4-FFF2-40B4-BE49-F238E27FC236}">
                <a16:creationId xmlns:a16="http://schemas.microsoft.com/office/drawing/2014/main" id="{937CA772-6F8A-E4D7-759C-D3AFCE33E054}"/>
              </a:ext>
            </a:extLst>
          </p:cNvPr>
          <p:cNvPicPr>
            <a:picLocks noChangeAspect="1"/>
          </p:cNvPicPr>
          <p:nvPr/>
        </p:nvPicPr>
        <p:blipFill>
          <a:blip r:embed="rId6"/>
          <a:stretch>
            <a:fillRect/>
          </a:stretch>
        </p:blipFill>
        <p:spPr>
          <a:xfrm>
            <a:off x="838199" y="4885878"/>
            <a:ext cx="10515601" cy="1972121"/>
          </a:xfrm>
          <a:prstGeom prst="rect">
            <a:avLst/>
          </a:prstGeom>
        </p:spPr>
      </p:pic>
      <p:sp>
        <p:nvSpPr>
          <p:cNvPr id="22" name="ee4pContent1">
            <a:extLst>
              <a:ext uri="{FF2B5EF4-FFF2-40B4-BE49-F238E27FC236}">
                <a16:creationId xmlns:a16="http://schemas.microsoft.com/office/drawing/2014/main" id="{A7A6BCCD-206B-103E-C0E4-2DF0DCDF073B}"/>
              </a:ext>
            </a:extLst>
          </p:cNvPr>
          <p:cNvSpPr txBox="1">
            <a:spLocks/>
          </p:cNvSpPr>
          <p:nvPr>
            <p:custDataLst>
              <p:tags r:id="rId2"/>
            </p:custDataLst>
          </p:nvPr>
        </p:nvSpPr>
        <p:spPr>
          <a:xfrm>
            <a:off x="838199" y="1690688"/>
            <a:ext cx="10515600" cy="30883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图像配准：使用</a:t>
            </a:r>
            <a:r>
              <a:rPr lang="en-US" altLang="zh-CN" dirty="0">
                <a:latin typeface="+mn-lt"/>
              </a:rPr>
              <a:t>RANSAC</a:t>
            </a:r>
            <a:r>
              <a:rPr lang="zh-CN" altLang="en-US" dirty="0">
                <a:latin typeface="+mn-lt"/>
              </a:rPr>
              <a:t>算法求解透视</a:t>
            </a:r>
            <a:r>
              <a:rPr lang="en-US" altLang="zh-CN" dirty="0">
                <a:latin typeface="+mn-lt"/>
              </a:rPr>
              <a:t>n</a:t>
            </a:r>
            <a:r>
              <a:rPr lang="zh-CN" altLang="en-US" dirty="0">
                <a:latin typeface="+mn-lt"/>
              </a:rPr>
              <a:t>点</a:t>
            </a:r>
            <a:r>
              <a:rPr lang="en-US" altLang="zh-CN" dirty="0">
                <a:latin typeface="+mn-lt"/>
              </a:rPr>
              <a:t>(Perspective-n-Point,</a:t>
            </a:r>
            <a:r>
              <a:rPr lang="zh-CN" altLang="en-US" dirty="0">
                <a:latin typeface="+mn-lt"/>
              </a:rPr>
              <a:t> </a:t>
            </a:r>
            <a:r>
              <a:rPr lang="en-US" altLang="zh-CN" dirty="0">
                <a:latin typeface="+mn-lt"/>
              </a:rPr>
              <a:t>PnP)</a:t>
            </a:r>
            <a:r>
              <a:rPr lang="zh-CN" altLang="en-US" dirty="0">
                <a:latin typeface="+mn-lt"/>
              </a:rPr>
              <a:t>问题，实现</a:t>
            </a:r>
            <a:r>
              <a:rPr lang="zh-CN" altLang="en-US" dirty="0">
                <a:solidFill>
                  <a:srgbClr val="FF0000"/>
                </a:solidFill>
                <a:latin typeface="+mn-lt"/>
              </a:rPr>
              <a:t>精确的姿态估计</a:t>
            </a:r>
            <a:r>
              <a:rPr lang="zh-CN" altLang="en-US" dirty="0">
                <a:latin typeface="+mn-lt"/>
              </a:rPr>
              <a:t>和</a:t>
            </a:r>
            <a:r>
              <a:rPr lang="zh-CN" altLang="en-US" dirty="0">
                <a:solidFill>
                  <a:srgbClr val="FF0000"/>
                </a:solidFill>
                <a:latin typeface="+mn-lt"/>
              </a:rPr>
              <a:t>可靠的三角测量</a:t>
            </a:r>
            <a:endParaRPr lang="en-US" altLang="zh-CN" dirty="0">
              <a:solidFill>
                <a:srgbClr val="FF0000"/>
              </a:solidFill>
              <a:latin typeface="+mn-lt"/>
            </a:endParaRPr>
          </a:p>
          <a:p>
            <a:pPr lvl="1"/>
            <a:r>
              <a:rPr lang="zh-CN" altLang="en-US" dirty="0">
                <a:latin typeface="+mn-lt"/>
              </a:rPr>
              <a:t>三角测量：新注册的图像必须能够观察到现有的场景点</a:t>
            </a:r>
            <a:endParaRPr lang="en-US" altLang="zh-CN" dirty="0">
              <a:latin typeface="+mn-lt"/>
            </a:endParaRPr>
          </a:p>
          <a:p>
            <a:pPr lvl="2"/>
            <a:r>
              <a:rPr lang="zh-CN" altLang="en-US" dirty="0">
                <a:latin typeface="+mn-lt"/>
              </a:rPr>
              <a:t>此外，它还可以通过三角测量扩展点集来增加场景的覆盖范围</a:t>
            </a:r>
            <a:endParaRPr lang="en-US" altLang="zh-CN" dirty="0">
              <a:latin typeface="+mn-lt"/>
            </a:endParaRPr>
          </a:p>
          <a:p>
            <a:pPr lvl="2"/>
            <a:r>
              <a:rPr lang="zh-CN" altLang="en-US" dirty="0">
                <a:latin typeface="+mn-lt"/>
              </a:rPr>
              <a:t>一旦至少有一张新的图像（该图像从不同视角覆盖了新的场景部分）被注册，一个新的场景点就可以通过三角测量被计算出来并添加到点集中</a:t>
            </a:r>
            <a:endParaRPr lang="en-US" altLang="zh-CN" dirty="0">
              <a:latin typeface="+mn-lt"/>
            </a:endParaRPr>
          </a:p>
          <a:p>
            <a:pPr lvl="1"/>
            <a:r>
              <a:rPr lang="zh-CN" altLang="en-US" dirty="0">
                <a:latin typeface="+mn-lt"/>
              </a:rPr>
              <a:t>捆绑调整</a:t>
            </a:r>
            <a:r>
              <a:rPr lang="en-US" altLang="zh-CN" dirty="0">
                <a:latin typeface="+mn-lt"/>
              </a:rPr>
              <a:t>(</a:t>
            </a:r>
            <a:r>
              <a:rPr lang="en-US" dirty="0">
                <a:latin typeface="+mn-lt"/>
              </a:rPr>
              <a:t>Bundle Adjustment, BA)</a:t>
            </a:r>
            <a:r>
              <a:rPr lang="zh-CN" altLang="en-US" dirty="0">
                <a:latin typeface="+mn-lt"/>
              </a:rPr>
              <a:t>：</a:t>
            </a:r>
            <a:r>
              <a:rPr lang="en-US" altLang="zh-CN" dirty="0">
                <a:latin typeface="+mn-lt"/>
              </a:rPr>
              <a:t> BA</a:t>
            </a:r>
            <a:r>
              <a:rPr lang="zh-CN" altLang="en-US" dirty="0">
                <a:latin typeface="+mn-lt"/>
              </a:rPr>
              <a:t>使用</a:t>
            </a:r>
            <a:r>
              <a:rPr lang="en-US" altLang="zh-CN" dirty="0">
                <a:latin typeface="+mn-lt"/>
              </a:rPr>
              <a:t>Levenberg-Marquardt</a:t>
            </a:r>
            <a:r>
              <a:rPr lang="zh-CN" altLang="en-US" dirty="0">
                <a:latin typeface="+mn-lt"/>
              </a:rPr>
              <a:t>算法对相机参数与点参数进行联合非线性优化的过程，旨在最小化重投影误差</a:t>
            </a:r>
            <a:endParaRPr lang="en-US" altLang="zh-CN" dirty="0">
              <a:latin typeface="+mn-lt"/>
            </a:endParaRPr>
          </a:p>
          <a:p>
            <a:pPr lvl="2"/>
            <a:r>
              <a:rPr lang="zh-CN" altLang="en-US" dirty="0">
                <a:latin typeface="+mn-lt"/>
              </a:rPr>
              <a:t>图像配准与三角测量虽为独立过程，但其结果高度相关</a:t>
            </a:r>
            <a:r>
              <a:rPr lang="en-US" altLang="zh-CN" dirty="0">
                <a:latin typeface="+mn-lt"/>
              </a:rPr>
              <a:t>—</a:t>
            </a:r>
            <a:r>
              <a:rPr lang="zh-CN" altLang="en-US" dirty="0">
                <a:latin typeface="+mn-lt"/>
              </a:rPr>
              <a:t>相机姿态的不确定性会传递至三角测量点，反之亦然</a:t>
            </a:r>
            <a:endParaRPr lang="en-US" altLang="zh-CN" dirty="0">
              <a:latin typeface="+mn-lt"/>
            </a:endParaRPr>
          </a:p>
          <a:p>
            <a:pPr lvl="2"/>
            <a:r>
              <a:rPr lang="zh-CN" altLang="en-US" dirty="0">
                <a:latin typeface="+mn-lt"/>
              </a:rPr>
              <a:t>而新增的三角测量点通过增强冗余度，亦可能优化初始相机姿态</a:t>
            </a:r>
            <a:endParaRPr lang="en-US" altLang="zh-CN" dirty="0">
              <a:latin typeface="+mn-lt"/>
            </a:endParaRPr>
          </a:p>
          <a:p>
            <a:pPr lvl="2"/>
            <a:r>
              <a:rPr lang="zh-CN" altLang="en-US" dirty="0">
                <a:latin typeface="+mn-lt"/>
              </a:rPr>
              <a:t>若不进行进一步优化，</a:t>
            </a:r>
            <a:r>
              <a:rPr lang="en-US" altLang="zh-CN" dirty="0">
                <a:latin typeface="+mn-lt"/>
              </a:rPr>
              <a:t> SfM </a:t>
            </a:r>
            <a:r>
              <a:rPr lang="zh-CN" altLang="en-US" dirty="0">
                <a:latin typeface="+mn-lt"/>
              </a:rPr>
              <a:t>通常会迅速漂移至不可恢复状态</a:t>
            </a:r>
            <a:endParaRPr lang="en-US" dirty="0">
              <a:latin typeface="+mn-lt"/>
            </a:endParaRPr>
          </a:p>
        </p:txBody>
      </p:sp>
    </p:spTree>
    <p:extLst>
      <p:ext uri="{BB962C8B-B14F-4D97-AF65-F5344CB8AC3E}">
        <p14:creationId xmlns:p14="http://schemas.microsoft.com/office/powerpoint/2010/main" val="412388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chemeClr val="tx1"/>
                        </a:solidFill>
                        <a:latin typeface="Cambria Math" panose="02040503050406030204" pitchFamily="18" charset="0"/>
                      </a:rPr>
                      <m:t>平衡</m:t>
                    </m:r>
                    <m:r>
                      <a:rPr lang="zh-CN" altLang="en-US" dirty="0" smtClean="0">
                        <a:solidFill>
                          <a:srgbClr val="FF0000"/>
                        </a:solidFill>
                        <a:latin typeface="Cambria Math" panose="02040503050406030204" pitchFamily="18" charset="0"/>
                      </a:rPr>
                      <m:t>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r>
                      <a:rPr lang="zh-CN" altLang="en-US" i="1" dirty="0">
                        <a:solidFill>
                          <a:srgbClr val="FF0000"/>
                        </a:solidFill>
                        <a:latin typeface="Cambria Math" panose="02040503050406030204" pitchFamily="18" charset="0"/>
                      </a:rPr>
                      <m:t>度</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𝐓</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𝐭</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𝐑</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𝐓</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𝐑</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𝐭</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err="1">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0" smtClean="0">
                            <a:latin typeface="Cambria Math" panose="02040503050406030204" pitchFamily="18" charset="0"/>
                          </a:rPr>
                          <m:t>𝐏</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𝐏</m:t>
                                </m:r>
                              </m:e>
                            </m:d>
                          </m:e>
                        </m:d>
                      </m:e>
                    </m:nary>
                  </m:oMath>
                </a14:m>
                <a:r>
                  <a:rPr lang="zh-CN" altLang="en-US" dirty="0">
                    <a:latin typeface="+mn-lt"/>
                  </a:rPr>
                  <a:t>，其中</a:t>
                </a:r>
                <a14:m>
                  <m:oMath xmlns:m="http://schemas.openxmlformats.org/officeDocument/2006/math">
                    <m:r>
                      <a:rPr lang="en-US" altLang="zh-CN" b="1" i="0" smtClean="0">
                        <a:latin typeface="Cambria Math" panose="02040503050406030204" pitchFamily="18" charset="0"/>
                      </a:rPr>
                      <m:t>𝐏</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i="1" dirty="0" err="1">
                            <a:latin typeface="Cambria Math" panose="02040503050406030204" pitchFamily="18" charset="0"/>
                          </a:rPr>
                          <m:t>𝑖𝑗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 </m:t>
                    </m:r>
                    <m:r>
                      <m:rPr>
                        <m:sty m:val="p"/>
                      </m:rPr>
                      <a:rPr lang="en-US" altLang="zh-CN" sz="1400" i="1" dirty="0" err="1">
                        <a:latin typeface="Cambria Math" panose="02040503050406030204" pitchFamily="18" charset="0"/>
                      </a:rPr>
                      <m:t>arccos</m:t>
                    </m:r>
                    <m:r>
                      <a:rPr lang="en-US" altLang="zh-CN" sz="1400" b="0" i="1" dirty="0" smtClean="0">
                        <a:latin typeface="Cambria Math" panose="02040503050406030204" pitchFamily="18" charset="0"/>
                      </a:rPr>
                      <m:t>(</m:t>
                    </m:r>
                    <m:r>
                      <a:rPr lang="en-US" altLang="zh-CN" sz="1400" i="1" dirty="0">
                        <a:latin typeface="Cambria Math" panose="02040503050406030204" pitchFamily="18" charset="0"/>
                      </a:rPr>
                      <m:t>⁡(</m:t>
                    </m:r>
                    <m:r>
                      <a:rPr lang="en-US" altLang="zh-CN" sz="1400" i="1" dirty="0" smtClean="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oMath>
                </a14:m>
                <a:r>
                  <a:rPr lang="zh-CN" altLang="en-US" sz="1400" dirty="0"/>
                  <a:t> </a:t>
                </a:r>
                <a:r>
                  <a:rPr lang="zh-CN" altLang="en-US" dirty="0"/>
                  <a:t>表示</a:t>
                </a:r>
                <a14:m>
                  <m:oMath xmlns:m="http://schemas.openxmlformats.org/officeDocument/2006/math">
                    <m:r>
                      <a:rPr lang="en-US" altLang="zh-CN" b="1">
                        <a:latin typeface="Cambria Math" panose="02040503050406030204" pitchFamily="18" charset="0"/>
                      </a:rPr>
                      <m:t>𝐏</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m:rPr>
                            <m:nor/>
                          </m:rPr>
                          <a:rPr lang="zh-CN" altLang="en-US" dirty="0"/>
                          <m:t>𝐜</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𝐜</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5037917"/>
              </a:xfrm>
              <a:prstGeom prst="rect">
                <a:avLst/>
              </a:prstGeom>
              <a:blipFill>
                <a:blip r:embed="rId6"/>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542686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p:sp>
        <p:nvSpPr>
          <p:cNvPr id="5" name="ee4pContent1">
            <a:extLst>
              <a:ext uri="{FF2B5EF4-FFF2-40B4-BE49-F238E27FC236}">
                <a16:creationId xmlns:a16="http://schemas.microsoft.com/office/drawing/2014/main" id="{993C0B60-D3F4-CB6C-1504-D2FACBDDE825}"/>
              </a:ext>
            </a:extLst>
          </p:cNvPr>
          <p:cNvSpPr txBox="1">
            <a:spLocks/>
          </p:cNvSpPr>
          <p:nvPr>
            <p:custDataLst>
              <p:tags r:id="rId2"/>
            </p:custDataLst>
          </p:nvPr>
        </p:nvSpPr>
        <p:spPr>
          <a:xfrm>
            <a:off x="838199"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借由测量目标点与固定基准线的已知端点的角度，测量目标距离的方法</a:t>
            </a:r>
            <a:endParaRPr lang="en-US" dirty="0">
              <a:latin typeface="+mn-lt"/>
            </a:endParaRPr>
          </a:p>
        </p:txBody>
      </p:sp>
      <p:sp>
        <p:nvSpPr>
          <p:cNvPr id="6" name="ee4pContent1">
            <a:extLst>
              <a:ext uri="{FF2B5EF4-FFF2-40B4-BE49-F238E27FC236}">
                <a16:creationId xmlns:a16="http://schemas.microsoft.com/office/drawing/2014/main" id="{AD4C606D-72A5-4F74-3FB4-C71A94BB29EF}"/>
              </a:ext>
            </a:extLst>
          </p:cNvPr>
          <p:cNvSpPr txBox="1">
            <a:spLocks/>
          </p:cNvSpPr>
          <p:nvPr>
            <p:custDataLst>
              <p:tags r:id="rId3"/>
            </p:custDataLst>
          </p:nvPr>
        </p:nvSpPr>
        <p:spPr>
          <a:xfrm>
            <a:off x="4459282"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特征点检测评价：重复率</a:t>
            </a:r>
            <a:endParaRPr lang="en-US" altLang="zh-CN" dirty="0">
              <a:latin typeface="+mn-lt"/>
            </a:endParaRPr>
          </a:p>
          <a:p>
            <a:pPr lvl="1"/>
            <a:r>
              <a:rPr lang="zh-CN" altLang="en-US" dirty="0">
                <a:latin typeface="+mn-lt"/>
              </a:rPr>
              <a:t>特征点匹配评价：召回率和精确率，以及</a:t>
            </a:r>
            <a:r>
              <a:rPr lang="en-US" altLang="zh-CN" dirty="0">
                <a:latin typeface="+mn-lt"/>
              </a:rPr>
              <a:t>F</a:t>
            </a:r>
            <a:r>
              <a:rPr lang="zh-CN" altLang="en-US" dirty="0">
                <a:latin typeface="+mn-lt"/>
              </a:rPr>
              <a:t>分数</a:t>
            </a:r>
            <a:endParaRPr lang="en-US" dirty="0">
              <a:latin typeface="+mn-lt"/>
            </a:endParaRPr>
          </a:p>
        </p:txBody>
      </p:sp>
      <p:sp>
        <p:nvSpPr>
          <p:cNvPr id="7" name="ee4pContent1">
            <a:extLst>
              <a:ext uri="{FF2B5EF4-FFF2-40B4-BE49-F238E27FC236}">
                <a16:creationId xmlns:a16="http://schemas.microsoft.com/office/drawing/2014/main" id="{5C29D08E-7267-D8A7-3D61-428CE9F77B7A}"/>
              </a:ext>
            </a:extLst>
          </p:cNvPr>
          <p:cNvSpPr txBox="1">
            <a:spLocks/>
          </p:cNvSpPr>
          <p:nvPr>
            <p:custDataLst>
              <p:tags r:id="rId4"/>
            </p:custDataLst>
          </p:nvPr>
        </p:nvSpPr>
        <p:spPr>
          <a:xfrm>
            <a:off x="8080365" y="2179415"/>
            <a:ext cx="327343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两个视角所得图像的重叠度</a:t>
            </a:r>
            <a:endParaRPr lang="en-US" dirty="0">
              <a:latin typeface="+mn-lt"/>
            </a:endParaRPr>
          </a:p>
        </p:txBody>
      </p:sp>
      <p:sp>
        <p:nvSpPr>
          <p:cNvPr id="8" name="ee4pHeader1">
            <a:extLst>
              <a:ext uri="{FF2B5EF4-FFF2-40B4-BE49-F238E27FC236}">
                <a16:creationId xmlns:a16="http://schemas.microsoft.com/office/drawing/2014/main" id="{7B131307-6589-F24E-72C7-92EA1640DFAA}"/>
              </a:ext>
            </a:extLst>
          </p:cNvPr>
          <p:cNvSpPr/>
          <p:nvPr>
            <p:custDataLst>
              <p:tags r:id="rId5"/>
            </p:custDataLst>
          </p:nvPr>
        </p:nvSpPr>
        <p:spPr bwMode="auto">
          <a:xfrm>
            <a:off x="838199"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三角测量</a:t>
            </a:r>
            <a:endParaRPr lang="en-US" sz="1600" dirty="0">
              <a:solidFill>
                <a:schemeClr val="bg1"/>
              </a:solidFill>
            </a:endParaRPr>
          </a:p>
        </p:txBody>
      </p:sp>
      <p:sp>
        <p:nvSpPr>
          <p:cNvPr id="9" name="ee4pHeader1">
            <a:extLst>
              <a:ext uri="{FF2B5EF4-FFF2-40B4-BE49-F238E27FC236}">
                <a16:creationId xmlns:a16="http://schemas.microsoft.com/office/drawing/2014/main" id="{A6B3A05E-9105-FFFB-5206-21DC1749E1BE}"/>
              </a:ext>
            </a:extLst>
          </p:cNvPr>
          <p:cNvSpPr/>
          <p:nvPr>
            <p:custDataLst>
              <p:tags r:id="rId6"/>
            </p:custDataLst>
          </p:nvPr>
        </p:nvSpPr>
        <p:spPr bwMode="auto">
          <a:xfrm>
            <a:off x="4459282"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匹配精度</a:t>
            </a:r>
            <a:endParaRPr lang="en-US" sz="1600" dirty="0">
              <a:solidFill>
                <a:schemeClr val="bg1"/>
              </a:solidFill>
            </a:endParaRPr>
          </a:p>
        </p:txBody>
      </p:sp>
      <p:sp>
        <p:nvSpPr>
          <p:cNvPr id="10" name="ee4pHeader1">
            <a:extLst>
              <a:ext uri="{FF2B5EF4-FFF2-40B4-BE49-F238E27FC236}">
                <a16:creationId xmlns:a16="http://schemas.microsoft.com/office/drawing/2014/main" id="{FB36926A-E55B-BC2E-3138-FBF0FF276A07}"/>
              </a:ext>
            </a:extLst>
          </p:cNvPr>
          <p:cNvSpPr/>
          <p:nvPr>
            <p:custDataLst>
              <p:tags r:id="rId7"/>
            </p:custDataLst>
          </p:nvPr>
        </p:nvSpPr>
        <p:spPr bwMode="auto">
          <a:xfrm>
            <a:off x="8080365" y="1717677"/>
            <a:ext cx="327343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视锥体重叠度</a:t>
            </a:r>
            <a:endParaRPr lang="en-US" altLang="zh-CN" sz="1600" dirty="0">
              <a:solidFill>
                <a:schemeClr val="bg1"/>
              </a:solidFill>
            </a:endParaRPr>
          </a:p>
        </p:txBody>
      </p:sp>
      <p:pic>
        <p:nvPicPr>
          <p:cNvPr id="2050" name="Picture 2" descr="什么是三角测量法？ - 知乎">
            <a:extLst>
              <a:ext uri="{FF2B5EF4-FFF2-40B4-BE49-F238E27FC236}">
                <a16:creationId xmlns:a16="http://schemas.microsoft.com/office/drawing/2014/main" id="{A956B778-4B2E-E309-675A-542E62CE8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286" y="3429000"/>
            <a:ext cx="3227259" cy="2290313"/>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31" descr="图表&#10;&#10;描述已自动生成">
            <a:extLst>
              <a:ext uri="{FF2B5EF4-FFF2-40B4-BE49-F238E27FC236}">
                <a16:creationId xmlns:a16="http://schemas.microsoft.com/office/drawing/2014/main" id="{9CCAE36B-DF4E-12BA-FACF-CBC1A1DCB6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7616" y="3690818"/>
            <a:ext cx="3096766" cy="1766675"/>
          </a:xfrm>
          <a:prstGeom prst="rect">
            <a:avLst/>
          </a:prstGeom>
        </p:spPr>
      </p:pic>
      <p:grpSp>
        <p:nvGrpSpPr>
          <p:cNvPr id="38" name="组合 37">
            <a:extLst>
              <a:ext uri="{FF2B5EF4-FFF2-40B4-BE49-F238E27FC236}">
                <a16:creationId xmlns:a16="http://schemas.microsoft.com/office/drawing/2014/main" id="{5AD2C38E-E9A7-47EC-DE42-43D21E3896A8}"/>
              </a:ext>
            </a:extLst>
          </p:cNvPr>
          <p:cNvGrpSpPr/>
          <p:nvPr/>
        </p:nvGrpSpPr>
        <p:grpSpPr>
          <a:xfrm>
            <a:off x="8143971" y="3313202"/>
            <a:ext cx="3146222" cy="2521906"/>
            <a:chOff x="8184492" y="3560009"/>
            <a:chExt cx="3146222" cy="2521906"/>
          </a:xfrm>
        </p:grpSpPr>
        <p:pic>
          <p:nvPicPr>
            <p:cNvPr id="36" name="图片 35" descr="图表, 折线图&#10;&#10;描述已自动生成">
              <a:extLst>
                <a:ext uri="{FF2B5EF4-FFF2-40B4-BE49-F238E27FC236}">
                  <a16:creationId xmlns:a16="http://schemas.microsoft.com/office/drawing/2014/main" id="{C5F40676-4B35-564D-BBAD-F4E7384E44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4492" y="3560009"/>
              <a:ext cx="3146222" cy="2521906"/>
            </a:xfrm>
            <a:prstGeom prst="rect">
              <a:avLst/>
            </a:prstGeom>
          </p:spPr>
        </p:pic>
        <p:sp>
          <p:nvSpPr>
            <p:cNvPr id="37" name="矩形 36">
              <a:extLst>
                <a:ext uri="{FF2B5EF4-FFF2-40B4-BE49-F238E27FC236}">
                  <a16:creationId xmlns:a16="http://schemas.microsoft.com/office/drawing/2014/main" id="{F6873640-E660-0F00-09E8-9EC388B20E60}"/>
                </a:ext>
              </a:extLst>
            </p:cNvPr>
            <p:cNvSpPr/>
            <p:nvPr/>
          </p:nvSpPr>
          <p:spPr>
            <a:xfrm>
              <a:off x="10196423" y="5822830"/>
              <a:ext cx="1069675" cy="1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928821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a:t>
                </a:r>
                <a:r>
                  <a:rPr lang="zh-CN" altLang="en-US" dirty="0">
                    <a:solidFill>
                      <a:srgbClr val="FF0000"/>
                    </a:solidFill>
                    <a:latin typeface="+mn-lt"/>
                  </a:rPr>
                  <a:t>平面扫描算法来计算匹配代价</a:t>
                </a:r>
                <a:r>
                  <a:rPr lang="zh-CN" altLang="en-US" dirty="0">
                    <a:latin typeface="+mn-lt"/>
                  </a:rPr>
                  <a:t>。平面扫描算法沿深度方向用一组正对平行平面对深度空间进行离散化。这种做法深受基于学习的双目立体视觉方法的启发，这些方法评估一组视差假设的匹配代价，随后估计视差。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a:t>
                </a:r>
                <a14:m>
                  <m:oMath xmlns:m="http://schemas.openxmlformats.org/officeDocument/2006/math">
                    <m:r>
                      <a:rPr lang="en-US" altLang="zh-CN" i="1" dirty="0">
                        <a:latin typeface="Cambria Math" panose="02040503050406030204" pitchFamily="18" charset="0"/>
                      </a:rPr>
                      <m:t>𝑑</m:t>
                    </m:r>
                  </m:oMath>
                </a14:m>
                <a:r>
                  <a:rPr lang="zh-CN" altLang="en-US" dirty="0">
                    <a:latin typeface="+mn-lt"/>
                  </a:rPr>
                  <a:t>假设下的坐标，应用单应性变换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𝐩</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i="1">
                        <a:latin typeface="Cambria Math" panose="02040503050406030204" pitchFamily="18" charset="0"/>
                      </a:rPr>
                      <m:t>𝐩</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i="1">
                            <a:latin typeface="Cambria Math" panose="02040503050406030204" pitchFamily="18" charset="0"/>
                          </a:rPr>
                          <m:t>𝐢</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𝐊</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𝑖</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i="1" smtClean="0">
                                      <a:latin typeface="Cambria Math" panose="02040503050406030204" pitchFamily="18" charset="0"/>
                                    </a:rPr>
                                    <m:t>𝐧</m:t>
                                  </m:r>
                                </m:e>
                                <m:sup>
                                  <m:r>
                                    <a:rPr lang="en-US" i="1" smtClean="0">
                                      <a:latin typeface="Cambria Math" panose="02040503050406030204" pitchFamily="18" charset="0"/>
                                    </a:rPr>
                                    <m:t>⊤</m:t>
                                  </m:r>
                                </m:sup>
                              </m:sSup>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Sup>
                        <m:sSubSupPr>
                          <m:ctrlPr>
                            <a:rPr lang="en-US" i="1" smtClean="0">
                              <a:latin typeface="Cambria Math" panose="02040503050406030204" pitchFamily="18" charset="0"/>
                            </a:rPr>
                          </m:ctrlPr>
                        </m:sSubSupPr>
                        <m:e>
                          <m:r>
                            <a:rPr lang="en-US" i="1" smtClean="0">
                              <a:latin typeface="Cambria Math" panose="02040503050406030204" pitchFamily="18" charset="0"/>
                            </a:rPr>
                            <m:t>𝐊</m:t>
                          </m:r>
                        </m:e>
                        <m:sub>
                          <m:r>
                            <a:rPr lang="en-US" b="0" i="1" smtClean="0">
                              <a:latin typeface="Cambria Math" panose="02040503050406030204" pitchFamily="18" charset="0"/>
                            </a:rPr>
                            <m:t>0</m:t>
                          </m:r>
                        </m:sub>
                        <m:sup>
                          <m:r>
                            <a:rPr lang="en-US" i="1" smtClean="0">
                              <a:latin typeface="Cambria Math" panose="02040503050406030204" pitchFamily="18" charset="0"/>
                            </a:rPr>
                            <m:t>−</m:t>
                          </m:r>
                          <m:r>
                            <a:rPr lang="en-US" i="1" smtClean="0">
                              <a:latin typeface="Cambria Math" panose="02040503050406030204" pitchFamily="18" charset="0"/>
                            </a:rPr>
                            <m:t>𝟏</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𝐊</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i="1" dirty="0" smtClean="0">
                        <a:latin typeface="Cambria Math" panose="02040503050406030204" pitchFamily="18" charset="0"/>
                      </a:rPr>
                      <m:t>𝐧</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𝐊</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𝐊</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𝐩</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4802187"/>
              </a:xfrm>
              <a:prstGeom prst="rect">
                <a:avLst/>
              </a:prstGeom>
              <a:blipFill>
                <a:blip r:embed="rId6"/>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7"/>
          <a:stretch>
            <a:fillRect/>
          </a:stretch>
        </p:blipFill>
        <p:spPr>
          <a:xfrm>
            <a:off x="838200" y="1690688"/>
            <a:ext cx="3597581" cy="2983751"/>
          </a:xfrm>
          <a:prstGeom prst="rect">
            <a:avLst/>
          </a:prstGeom>
        </p:spPr>
      </p:pic>
      <mc:AlternateContent xmlns:mc="http://schemas.openxmlformats.org/markup-compatibility/2006" xmlns:a14="http://schemas.microsoft.com/office/drawing/2010/main">
        <mc:Choice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的深度值，以此类推</a:t>
                </a:r>
                <a:endParaRPr lang="en-US" altLang="zh-CN" dirty="0">
                  <a:latin typeface="+mn-lt"/>
                </a:endParaRPr>
              </a:p>
              <a:p>
                <a:pPr lvl="1"/>
                <a:r>
                  <a:rPr lang="zh-CN" altLang="en-US" dirty="0">
                    <a:latin typeface="+mn-lt"/>
                  </a:rPr>
                  <a:t>分别以</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为例，考察假设平面上已占据和未占据位置的两个三维点</a:t>
                </a:r>
                <a:endParaRPr lang="en-US" altLang="zh-CN" dirty="0">
                  <a:latin typeface="+mn-lt"/>
                </a:endParaRPr>
              </a:p>
              <a:p>
                <a:pPr lvl="2"/>
                <a:r>
                  <a:rPr lang="zh-CN" altLang="en-US" dirty="0">
                    <a:latin typeface="+mn-lt"/>
                  </a:rPr>
                  <a:t>对于</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三个摄像头都捕获到位于几何表面上具有光度一致性的相同点</a:t>
                </a:r>
                <a:endParaRPr lang="en-US" altLang="zh-CN" dirty="0">
                  <a:latin typeface="+mn-lt"/>
                </a:endParaRPr>
              </a:p>
              <a:p>
                <a:pPr lvl="2"/>
                <a:r>
                  <a:rPr lang="zh-CN" altLang="en-US" dirty="0">
                    <a:latin typeface="+mn-lt"/>
                  </a:rPr>
                  <a:t>相反，</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观测的</a:t>
                </a:r>
                <a:r>
                  <a:rPr lang="zh-CN" altLang="en-US" dirty="0">
                    <a:solidFill>
                      <a:srgbClr val="FF0000"/>
                    </a:solidFill>
                    <a:latin typeface="+mn-lt"/>
                  </a:rPr>
                  <a:t>光度一致性</a:t>
                </a:r>
                <a:r>
                  <a:rPr lang="zh-CN" altLang="en-US" dirty="0">
                    <a:latin typeface="+mn-lt"/>
                  </a:rPr>
                  <a:t>较差，表明</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（称为源相机）的图像通过单应性变换到每个平面，然后将这些变换后的图像与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xmlns="">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8"/>
                </p:custDataLst>
              </p:nvPr>
            </p:nvSpPr>
            <p:spPr>
              <a:xfrm>
                <a:off x="4672007" y="1690688"/>
                <a:ext cx="6681793" cy="2983751"/>
              </a:xfrm>
              <a:prstGeom prst="rect">
                <a:avLst/>
              </a:prstGeom>
              <a:blipFill>
                <a:blip r:embed="rId9"/>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
        <p:nvSpPr>
          <p:cNvPr id="3" name="ee4pContent1">
            <a:extLst>
              <a:ext uri="{FF2B5EF4-FFF2-40B4-BE49-F238E27FC236}">
                <a16:creationId xmlns:a16="http://schemas.microsoft.com/office/drawing/2014/main" id="{C3A4380D-6605-2C5C-CE7A-F032853BFB2D}"/>
              </a:ext>
            </a:extLst>
          </p:cNvPr>
          <p:cNvSpPr txBox="1">
            <a:spLocks/>
          </p:cNvSpPr>
          <p:nvPr>
            <p:custDataLst>
              <p:tags r:id="rId3"/>
            </p:custDataLst>
          </p:nvPr>
        </p:nvSpPr>
        <p:spPr>
          <a:xfrm>
            <a:off x="3830128" y="4865298"/>
            <a:ext cx="7523673" cy="15786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solidFill>
                  <a:srgbClr val="FF0000"/>
                </a:solidFill>
                <a:latin typeface="+mn-lt"/>
              </a:rPr>
              <a:t>光度一致性约束</a:t>
            </a:r>
          </a:p>
          <a:p>
            <a:pPr lvl="1"/>
            <a:r>
              <a:rPr lang="zh-CN" altLang="en-US" dirty="0">
                <a:latin typeface="+mn-lt"/>
              </a:rPr>
              <a:t>同一个空间的点在不同的视角的投影应当具有相同的光度，重建的核心在于恢复空间中具有光度一致性的点</a:t>
            </a:r>
            <a:endParaRPr lang="en-US" altLang="zh-CN" dirty="0">
              <a:latin typeface="+mn-lt"/>
            </a:endParaRPr>
          </a:p>
          <a:p>
            <a:pPr lvl="1"/>
            <a:r>
              <a:rPr lang="zh-CN" altLang="en-US" dirty="0">
                <a:latin typeface="+mn-lt"/>
              </a:rPr>
              <a:t>要求物体的表面为朗伯面</a:t>
            </a:r>
            <a:endParaRPr lang="en-US" altLang="zh-CN" dirty="0">
              <a:latin typeface="+mn-lt"/>
            </a:endParaRPr>
          </a:p>
          <a:p>
            <a:pPr lvl="1"/>
            <a:r>
              <a:rPr lang="zh-CN" altLang="en-US" dirty="0">
                <a:solidFill>
                  <a:srgbClr val="FF0000"/>
                </a:solidFill>
                <a:latin typeface="+mn-lt"/>
              </a:rPr>
              <a:t>玻璃、镜子、水面不属于朗伯面</a:t>
            </a:r>
            <a:endParaRPr lang="en-US" dirty="0">
              <a:solidFill>
                <a:srgbClr val="FF0000"/>
              </a:solidFill>
              <a:latin typeface="+mn-lt"/>
            </a:endParaRPr>
          </a:p>
        </p:txBody>
      </p:sp>
      <p:pic>
        <p:nvPicPr>
          <p:cNvPr id="8" name="图片 7" descr="图表&#10;&#10;描述已自动生成">
            <a:extLst>
              <a:ext uri="{FF2B5EF4-FFF2-40B4-BE49-F238E27FC236}">
                <a16:creationId xmlns:a16="http://schemas.microsoft.com/office/drawing/2014/main" id="{C1D63B31-B226-5789-1FAE-0AF17F437F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4865539"/>
            <a:ext cx="2766726" cy="1578390"/>
          </a:xfrm>
          <a:prstGeom prst="rect">
            <a:avLst/>
          </a:prstGeom>
        </p:spPr>
      </p:pic>
    </p:spTree>
    <p:extLst>
      <p:ext uri="{BB962C8B-B14F-4D97-AF65-F5344CB8AC3E}">
        <p14:creationId xmlns:p14="http://schemas.microsoft.com/office/powerpoint/2010/main" val="2851543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2156514"/>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这样，采样深度值的分佈随着</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接近</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𝑑</m:t>
                        </m:r>
                      </m:e>
                      <m:sub>
                        <m:r>
                          <a:rPr lang="en-US" altLang="zh-CN" b="0" i="1" dirty="0" smtClean="0">
                            <a:latin typeface="Cambria Math" panose="02040503050406030204" pitchFamily="18" charset="0"/>
                          </a:rPr>
                          <m:t>𝑚𝑎𝑥</m:t>
                        </m:r>
                      </m:sub>
                    </m:sSub>
                  </m:oMath>
                </a14:m>
                <a:r>
                  <a:rPr lang="zh-CN" altLang="en-US" dirty="0">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p:txBody>
          </p:sp>
        </mc:Choice>
        <mc:Fallback xmlns="">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6"/>
                </p:custDataLst>
              </p:nvPr>
            </p:nvSpPr>
            <p:spPr>
              <a:xfrm>
                <a:off x="838200" y="2156514"/>
                <a:ext cx="10515600" cy="3329886"/>
              </a:xfrm>
              <a:prstGeom prst="rect">
                <a:avLst/>
              </a:prstGeom>
              <a:blipFill>
                <a:blip r:embed="rId7"/>
                <a:stretch>
                  <a:fillRect l="-290" b="-1095"/>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9"/>
            <a:ext cx="10515599" cy="22084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对于基于深度图的多视图立体视觉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方法通常采用截断符号距离函数 </a:t>
            </a:r>
            <a:r>
              <a:rPr lang="en-US" altLang="zh-CN" dirty="0">
                <a:latin typeface="+mn-lt"/>
              </a:rPr>
              <a:t>(TSDF) </a:t>
            </a:r>
            <a:r>
              <a:rPr lang="zh-CN" altLang="en-US" dirty="0">
                <a:latin typeface="+mn-lt"/>
              </a:rPr>
              <a:t>融合将深度图融合到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主要有两个滤波步骤：光度一致性滤波和几何一致性滤波</a:t>
            </a:r>
            <a:endParaRPr lang="en-US" dirty="0">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199" y="4019909"/>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spTree>
    <p:extLst>
      <p:ext uri="{BB962C8B-B14F-4D97-AF65-F5344CB8AC3E}">
        <p14:creationId xmlns:p14="http://schemas.microsoft.com/office/powerpoint/2010/main" val="2084802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a:t>
                </a:r>
                <a:r>
                  <a:rPr lang="zh-CN" altLang="en-US" dirty="0">
                    <a:solidFill>
                      <a:srgbClr val="FF0000"/>
                    </a:solidFill>
                    <a:latin typeface="+mn-lt"/>
                  </a:rPr>
                  <a:t>光度一致性滤波</a:t>
                </a:r>
                <a:r>
                  <a:rPr lang="zh-CN" altLang="en-US" dirty="0">
                    <a:latin typeface="+mn-lt"/>
                  </a:rPr>
                  <a:t>，估计每个像素的置信度来衡量深度估计的置信度，即真实深度在估计值附近的一个小范围内存在的概率，然后可以设置一个阈值来过滤置信度低的深度值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a:t>
                </a:r>
                <a:r>
                  <a:rPr lang="zh-CN" altLang="en-US" dirty="0">
                    <a:solidFill>
                      <a:srgbClr val="FF0000"/>
                    </a:solidFill>
                    <a:latin typeface="+mn-lt"/>
                  </a:rPr>
                  <a:t>几何一致性滤波</a:t>
                </a:r>
                <a:r>
                  <a:rPr lang="zh-CN" altLang="en-US" dirty="0">
                    <a:latin typeface="+mn-lt"/>
                  </a:rPr>
                  <a:t>，在多个视图中测量深度估计的一致性。对于参考视图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i="1" dirty="0">
                                  <a:latin typeface="Cambria Math" panose="02040503050406030204" pitchFamily="18" charset="0"/>
                                </a:rPr>
                                <m:t>𝐩</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r>
                  <a:rPr lang="en-US" altLang="zh-CN" dirty="0">
                    <a:latin typeface="+mn-lt"/>
                  </a:rPr>
                  <a:t>N</a:t>
                </a:r>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a:t>
                </a:r>
                <a:r>
                  <a:rPr lang="zh-CN" altLang="en-US" dirty="0">
                    <a:solidFill>
                      <a:srgbClr val="FF0000"/>
                    </a:solidFill>
                    <a:latin typeface="+mn-lt"/>
                  </a:rPr>
                  <a:t>动态一致性检查</a:t>
                </a:r>
                <a:r>
                  <a:rPr lang="zh-CN" altLang="en-US" dirty="0">
                    <a:latin typeface="+mn-lt"/>
                  </a:rPr>
                  <a:t>，以动态地聚合所有视图中的几何匹配误差，并提高重建的鲁棒性。特别地，动态多视图几何一致性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i="1" smtClean="0">
                              <a:latin typeface="Cambria Math" panose="02040503050406030204" pitchFamily="18" charset="0"/>
                            </a:rPr>
                          </m:ctrlPr>
                        </m:dPr>
                        <m:e>
                          <m:r>
                            <a:rPr lang="zh-CN" altLang="en-US" sz="1400" i="1" dirty="0">
                              <a:latin typeface="Cambria Math" panose="02040503050406030204" pitchFamily="18" charset="0"/>
                            </a:rPr>
                            <m:t>𝐩</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过滤掉小于阈值的离群值</a:t>
                </a:r>
                <a:endParaRPr lang="en-US" altLang="zh-CN" dirty="0">
                  <a:latin typeface="+mn-lt"/>
                </a:endParaRPr>
              </a:p>
            </p:txBody>
          </p:sp>
        </mc:Choice>
        <mc:Fallback xmlns="">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5063795"/>
              </a:xfrm>
              <a:prstGeom prst="rect">
                <a:avLst/>
              </a:prstGeom>
              <a:blipFill>
                <a:blip r:embed="rId7"/>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078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30</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xmlns="">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10"/>
                </p:custDataLst>
              </p:nvPr>
            </p:nvSpPr>
            <p:spPr>
              <a:xfrm>
                <a:off x="838200" y="2938540"/>
                <a:ext cx="5079521" cy="3237974"/>
              </a:xfrm>
              <a:prstGeom prst="rect">
                <a:avLst/>
              </a:prstGeom>
              <a:blipFill>
                <a:blip r:embed="rId11"/>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i="1">
                              <a:latin typeface="Cambria Math" panose="02040503050406030204" pitchFamily="18" charset="0"/>
                            </a:rPr>
                            <m:t>𝐩</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i="1" smtClean="0">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12"/>
                </p:custDataLst>
              </p:nvPr>
            </p:nvSpPr>
            <p:spPr>
              <a:xfrm>
                <a:off x="838200" y="2179415"/>
                <a:ext cx="2474343"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nary>
                    </m:oMath>
                  </m:oMathPara>
                </a14:m>
                <a:endParaRPr lang="en-US" dirty="0">
                  <a:latin typeface="+mn-lt"/>
                </a:endParaRPr>
              </a:p>
            </p:txBody>
          </p:sp>
        </mc:Choice>
        <mc:Fallback xmlns="">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14"/>
                </p:custDataLst>
              </p:nvPr>
            </p:nvSpPr>
            <p:spPr>
              <a:xfrm>
                <a:off x="3592615" y="2179415"/>
                <a:ext cx="3071578" cy="2884291"/>
              </a:xfrm>
              <a:prstGeom prst="rect">
                <a:avLst/>
              </a:prstGeom>
              <a:blipFill>
                <a:blip r:embed="rId15"/>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xmlns="">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16"/>
                </p:custDataLst>
              </p:nvPr>
            </p:nvSpPr>
            <p:spPr>
              <a:xfrm>
                <a:off x="6944265" y="2179415"/>
                <a:ext cx="4409536" cy="2884291"/>
              </a:xfrm>
              <a:prstGeom prst="rect">
                <a:avLst/>
              </a:prstGeom>
              <a:blipFill>
                <a:blip r:embed="rId17"/>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xmlns="">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18"/>
                </p:custDataLst>
              </p:nvPr>
            </p:nvSpPr>
            <p:spPr bwMode="auto">
              <a:xfrm>
                <a:off x="6944265" y="1717677"/>
                <a:ext cx="4409536" cy="461738"/>
              </a:xfrm>
              <a:prstGeom prst="rect">
                <a:avLst/>
              </a:prstGeom>
              <a:blipFill>
                <a:blip r:embed="rId19"/>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xmlns="">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20"/>
                </p:custDataLst>
              </p:nvPr>
            </p:nvSpPr>
            <p:spPr>
              <a:xfrm>
                <a:off x="838199" y="5390729"/>
                <a:ext cx="10515600" cy="461738"/>
              </a:xfrm>
              <a:prstGeom prst="rect">
                <a:avLst/>
              </a:prstGeom>
              <a:blipFill>
                <a:blip r:embed="rId21"/>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𝑝</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xmlns="">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11"/>
                </p:custDataLst>
              </p:nvPr>
            </p:nvSpPr>
            <p:spPr>
              <a:xfrm>
                <a:off x="1427851" y="1690688"/>
                <a:ext cx="9925950" cy="1538516"/>
              </a:xfrm>
              <a:prstGeom prst="rect">
                <a:avLst/>
              </a:prstGeom>
              <a:blipFill>
                <a:blip r:embed="rId12"/>
                <a:stretch>
                  <a:fillRect l="-61" b="-313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对于地面真实点云中的点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a:t>
                </a:r>
                <a:r>
                  <a:rPr lang="en-US" altLang="zh-CN" sz="1400" dirty="0">
                    <a:latin typeface="+mn-lt"/>
                  </a:rPr>
                  <a:t>Chamfer</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xmlns="">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13"/>
                </p:custDataLst>
              </p:nvPr>
            </p:nvSpPr>
            <p:spPr>
              <a:xfrm>
                <a:off x="1427850" y="3429001"/>
                <a:ext cx="9925950" cy="1538516"/>
              </a:xfrm>
              <a:prstGeom prst="rect">
                <a:avLst/>
              </a:prstGeom>
              <a:blipFill>
                <a:blip r:embed="rId14"/>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a:t>
            </a:r>
            <a:r>
              <a:rPr lang="en-US" altLang="zh-CN" sz="1400" dirty="0">
                <a:latin typeface="+mn-lt"/>
              </a:rPr>
              <a:t>MVS</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a:t>
            </a:r>
            <a:r>
              <a:rPr lang="en-US" altLang="zh-CN" sz="1400" dirty="0">
                <a:latin typeface="+mn-lt"/>
              </a:rPr>
              <a:t>MVS</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a:t>
            </a:r>
            <a:r>
              <a:rPr lang="en-US" altLang="zh-CN" sz="1400" dirty="0">
                <a:latin typeface="+mn-lt"/>
              </a:rPr>
              <a:t>MVS</a:t>
            </a:r>
            <a:r>
              <a:rPr lang="zh-CN" altLang="en-US" sz="1400" dirty="0">
                <a:latin typeface="+mn-lt"/>
              </a:rPr>
              <a:t>算法，而不管其准确性如何。因此，引入了集成指标</a:t>
            </a:r>
            <a:r>
              <a:rPr lang="en-US" altLang="zh-CN" sz="1400" dirty="0">
                <a:latin typeface="+mn-lt"/>
              </a:rPr>
              <a:t>F-score</a:t>
            </a:r>
            <a:r>
              <a:rPr lang="zh-CN" altLang="en-US" sz="1400" dirty="0">
                <a:latin typeface="+mn-lt"/>
              </a:rPr>
              <a:t>。</a:t>
            </a:r>
            <a:r>
              <a:rPr lang="en-US" altLang="zh-CN" sz="1400" dirty="0">
                <a:latin typeface="+mn-lt"/>
              </a:rPr>
              <a:t>F-score</a:t>
            </a:r>
            <a:r>
              <a:rPr lang="zh-CN" altLang="en-US" sz="1400" dirty="0">
                <a:latin typeface="+mn-lt"/>
              </a:rPr>
              <a:t>是精度和召回率的调和平均数。它对极小值敏感，并且往往更容易受到较小值的影响，这意味着</a:t>
            </a:r>
            <a:r>
              <a:rPr lang="en-US" altLang="zh-CN" sz="1400" dirty="0">
                <a:latin typeface="+mn-lt"/>
              </a:rPr>
              <a:t>F-score</a:t>
            </a:r>
            <a:r>
              <a:rPr lang="zh-CN" altLang="en-US" sz="1400" dirty="0">
                <a:latin typeface="+mn-lt"/>
              </a:rPr>
              <a:t>不会鼓励不平衡的结果。然而，在大多数情况下，由于真值的局限性，</a:t>
            </a:r>
            <a:r>
              <a:rPr lang="en-US" altLang="zh-CN" sz="1400" dirty="0">
                <a:latin typeface="+mn-lt"/>
              </a:rPr>
              <a:t>F-score</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
        <p:nvSpPr>
          <p:cNvPr id="3" name="ee4pContent1">
            <a:extLst>
              <a:ext uri="{FF2B5EF4-FFF2-40B4-BE49-F238E27FC236}">
                <a16:creationId xmlns:a16="http://schemas.microsoft.com/office/drawing/2014/main" id="{A96EC217-F4A0-867C-A9B5-04806EBD34CF}"/>
              </a:ext>
            </a:extLst>
          </p:cNvPr>
          <p:cNvSpPr txBox="1">
            <a:spLocks/>
          </p:cNvSpPr>
          <p:nvPr>
            <p:custDataLst>
              <p:tags r:id="rId2"/>
            </p:custDataLst>
          </p:nvPr>
        </p:nvSpPr>
        <p:spPr>
          <a:xfrm>
            <a:off x="838199" y="1690689"/>
            <a:ext cx="10515600" cy="41321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考虑到效率，大多数方法使用简单的 </a:t>
            </a:r>
            <a:r>
              <a:rPr lang="en-US" altLang="zh-CN" dirty="0">
                <a:latin typeface="+mn-lt"/>
              </a:rPr>
              <a:t>CNN </a:t>
            </a:r>
            <a:r>
              <a:rPr lang="zh-CN" altLang="en-US" dirty="0">
                <a:latin typeface="+mn-lt"/>
              </a:rPr>
              <a:t>结构从图像中提取深度特征，例如，</a:t>
            </a:r>
            <a:r>
              <a:rPr lang="en-US" altLang="zh-CN" dirty="0" err="1">
                <a:latin typeface="+mn-lt"/>
              </a:rPr>
              <a:t>ResNet</a:t>
            </a:r>
            <a:r>
              <a:rPr lang="zh-CN" altLang="en-US" dirty="0">
                <a:latin typeface="+mn-lt"/>
              </a:rPr>
              <a:t>、</a:t>
            </a:r>
            <a:r>
              <a:rPr lang="en-US" altLang="zh-CN" dirty="0">
                <a:latin typeface="+mn-lt"/>
              </a:rPr>
              <a:t>U-Net </a:t>
            </a:r>
            <a:r>
              <a:rPr lang="zh-CN" altLang="en-US" dirty="0">
                <a:latin typeface="+mn-lt"/>
              </a:rPr>
              <a:t>和 </a:t>
            </a:r>
            <a:r>
              <a:rPr lang="en-US" altLang="zh-CN" dirty="0">
                <a:latin typeface="+mn-lt"/>
              </a:rPr>
              <a:t>FPN</a:t>
            </a:r>
          </a:p>
          <a:p>
            <a:pPr lvl="1"/>
            <a:r>
              <a:rPr lang="zh-CN" altLang="en-US" dirty="0">
                <a:latin typeface="+mn-lt"/>
              </a:rPr>
              <a:t>对于在线 </a:t>
            </a:r>
            <a:r>
              <a:rPr lang="en-US" altLang="zh-CN" dirty="0">
                <a:latin typeface="+mn-lt"/>
              </a:rPr>
              <a:t>MVS </a:t>
            </a:r>
            <a:r>
              <a:rPr lang="zh-CN" altLang="en-US" dirty="0">
                <a:latin typeface="+mn-lt"/>
              </a:rPr>
              <a:t>方法，特征提取网络通常与实时操作目标相一致地使用</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将轻量级且具有低延迟的 </a:t>
            </a:r>
            <a:r>
              <a:rPr lang="en-US" altLang="zh-CN" dirty="0" err="1">
                <a:latin typeface="+mn-lt"/>
              </a:rPr>
              <a:t>MNasNet</a:t>
            </a:r>
            <a:r>
              <a:rPr lang="en-US" altLang="zh-CN" dirty="0">
                <a:latin typeface="+mn-lt"/>
              </a:rPr>
              <a:t> </a:t>
            </a:r>
            <a:r>
              <a:rPr lang="zh-CN" altLang="en-US" dirty="0">
                <a:latin typeface="+mn-lt"/>
              </a:rPr>
              <a:t>与 </a:t>
            </a:r>
            <a:r>
              <a:rPr lang="en-US" altLang="zh-CN" dirty="0">
                <a:latin typeface="+mn-lt"/>
              </a:rPr>
              <a:t>FPN </a:t>
            </a:r>
            <a:r>
              <a:rPr lang="zh-CN" altLang="en-US" dirty="0">
                <a:latin typeface="+mn-lt"/>
              </a:rPr>
              <a:t>相结合</a:t>
            </a:r>
            <a:endParaRPr lang="en-US" altLang="zh-CN" dirty="0">
              <a:latin typeface="+mn-lt"/>
            </a:endParaRPr>
          </a:p>
          <a:p>
            <a:pPr lvl="2"/>
            <a:r>
              <a:rPr lang="en-US" altLang="zh-CN" dirty="0" err="1">
                <a:latin typeface="+mn-lt"/>
              </a:rPr>
              <a:t>SimpleRecon</a:t>
            </a:r>
            <a:r>
              <a:rPr lang="en-US" altLang="zh-CN" dirty="0">
                <a:latin typeface="+mn-lt"/>
              </a:rPr>
              <a:t> </a:t>
            </a:r>
            <a:r>
              <a:rPr lang="zh-CN" altLang="en-US" dirty="0">
                <a:latin typeface="+mn-lt"/>
              </a:rPr>
              <a:t>提出利用 </a:t>
            </a:r>
            <a:r>
              <a:rPr lang="en-US" altLang="zh-CN" dirty="0">
                <a:latin typeface="+mn-lt"/>
              </a:rPr>
              <a:t>ResNet18 </a:t>
            </a:r>
            <a:r>
              <a:rPr lang="zh-CN" altLang="en-US" dirty="0">
                <a:latin typeface="+mn-lt"/>
              </a:rPr>
              <a:t>的前两个块和一个 </a:t>
            </a:r>
            <a:r>
              <a:rPr lang="en-US" altLang="zh-CN" dirty="0">
                <a:latin typeface="+mn-lt"/>
              </a:rPr>
              <a:t>EfficientNet-v2 </a:t>
            </a:r>
            <a:r>
              <a:rPr lang="zh-CN" altLang="en-US" dirty="0">
                <a:latin typeface="+mn-lt"/>
              </a:rPr>
              <a:t>编码器，这保持了效率并在深度图精度方面取得了相当大的改进</a:t>
            </a:r>
            <a:endParaRPr lang="en-US" altLang="zh-CN" dirty="0">
              <a:latin typeface="+mn-lt"/>
            </a:endParaRPr>
          </a:p>
          <a:p>
            <a:pPr lvl="1"/>
            <a:r>
              <a:rPr lang="zh-CN" altLang="en-US" dirty="0">
                <a:latin typeface="+mn-lt"/>
              </a:rPr>
              <a:t>对于离线 </a:t>
            </a:r>
            <a:r>
              <a:rPr lang="en-US" altLang="zh-CN" dirty="0">
                <a:latin typeface="+mn-lt"/>
              </a:rPr>
              <a:t>MVS </a:t>
            </a:r>
            <a:r>
              <a:rPr lang="zh-CN" altLang="en-US" dirty="0">
                <a:latin typeface="+mn-lt"/>
              </a:rPr>
              <a:t>方法，</a:t>
            </a:r>
            <a:r>
              <a:rPr lang="en-US" altLang="zh-CN" dirty="0" err="1">
                <a:latin typeface="+mn-lt"/>
              </a:rPr>
              <a:t>MVSNet</a:t>
            </a:r>
            <a:r>
              <a:rPr lang="en-US" altLang="zh-CN" dirty="0">
                <a:latin typeface="+mn-lt"/>
              </a:rPr>
              <a:t> </a:t>
            </a:r>
            <a:r>
              <a:rPr lang="zh-CN" altLang="en-US" dirty="0">
                <a:latin typeface="+mn-lt"/>
              </a:rPr>
              <a:t>使用堆叠的 </a:t>
            </a:r>
            <a:r>
              <a:rPr lang="en-US" altLang="zh-CN" dirty="0">
                <a:latin typeface="+mn-lt"/>
              </a:rPr>
              <a:t>8 </a:t>
            </a:r>
            <a:r>
              <a:rPr lang="zh-CN" altLang="en-US" dirty="0">
                <a:latin typeface="+mn-lt"/>
              </a:rPr>
              <a:t>层 </a:t>
            </a:r>
            <a:r>
              <a:rPr lang="en-US" altLang="zh-CN" dirty="0">
                <a:latin typeface="+mn-lt"/>
              </a:rPr>
              <a:t>2D CNN </a:t>
            </a:r>
            <a:r>
              <a:rPr lang="zh-CN" altLang="en-US" dirty="0">
                <a:latin typeface="+mn-lt"/>
              </a:rPr>
              <a:t>来提取所有图像的深度特征</a:t>
            </a:r>
            <a:endParaRPr lang="en-US" altLang="zh-CN" dirty="0">
              <a:latin typeface="+mn-lt"/>
            </a:endParaRPr>
          </a:p>
          <a:p>
            <a:pPr lvl="2"/>
            <a:r>
              <a:rPr lang="zh-CN" altLang="en-US" dirty="0">
                <a:latin typeface="+mn-lt"/>
              </a:rPr>
              <a:t>由粗到细的方法进一步提取多尺度特征，以便使用 </a:t>
            </a:r>
            <a:r>
              <a:rPr lang="en-US" altLang="zh-CN" dirty="0">
                <a:latin typeface="+mn-lt"/>
              </a:rPr>
              <a:t>FPN </a:t>
            </a:r>
            <a:r>
              <a:rPr lang="zh-CN" altLang="en-US" dirty="0">
                <a:latin typeface="+mn-lt"/>
              </a:rPr>
              <a:t>或多尺度 </a:t>
            </a:r>
            <a:r>
              <a:rPr lang="en-US" altLang="zh-CN" dirty="0">
                <a:latin typeface="+mn-lt"/>
              </a:rPr>
              <a:t>RGB </a:t>
            </a:r>
            <a:r>
              <a:rPr lang="zh-CN" altLang="en-US" dirty="0">
                <a:latin typeface="+mn-lt"/>
              </a:rPr>
              <a:t>图像 在多个尺度上进行估计</a:t>
            </a:r>
            <a:endParaRPr lang="en-US" altLang="zh-CN" dirty="0">
              <a:latin typeface="+mn-lt"/>
            </a:endParaRPr>
          </a:p>
          <a:p>
            <a:pPr lvl="1"/>
            <a:r>
              <a:rPr lang="zh-CN" altLang="en-US" dirty="0">
                <a:latin typeface="+mn-lt"/>
              </a:rPr>
              <a:t>近来，许多后续工作都更加关注特征提取，以提高深度特征的表示能力</a:t>
            </a:r>
            <a:endParaRPr lang="en-US" altLang="zh-CN" dirty="0">
              <a:latin typeface="+mn-lt"/>
            </a:endParaRPr>
          </a:p>
          <a:p>
            <a:pPr lvl="2"/>
            <a:r>
              <a:rPr lang="zh-CN" altLang="en-US" dirty="0">
                <a:latin typeface="+mn-lt"/>
              </a:rPr>
              <a:t>引入可变形卷积，自适应地学习具有不同纹理丰富度的区域的感受野</a:t>
            </a:r>
            <a:endParaRPr lang="en-US" altLang="zh-CN" dirty="0">
              <a:latin typeface="+mn-lt"/>
            </a:endParaRPr>
          </a:p>
          <a:p>
            <a:pPr lvl="2"/>
            <a:r>
              <a:rPr lang="en-US" altLang="zh-CN" dirty="0">
                <a:latin typeface="+mn-lt"/>
              </a:rPr>
              <a:t>CDS-</a:t>
            </a:r>
            <a:r>
              <a:rPr lang="en-US" altLang="zh-CN" dirty="0" err="1">
                <a:latin typeface="+mn-lt"/>
              </a:rPr>
              <a:t>MVSNet</a:t>
            </a:r>
            <a:r>
              <a:rPr lang="en-US" altLang="zh-CN" dirty="0">
                <a:latin typeface="+mn-lt"/>
              </a:rPr>
              <a:t> </a:t>
            </a:r>
            <a:r>
              <a:rPr lang="zh-CN" altLang="en-US" dirty="0">
                <a:latin typeface="+mn-lt"/>
              </a:rPr>
              <a:t>使用动态尺度网络 </a:t>
            </a:r>
            <a:r>
              <a:rPr lang="en-US" altLang="zh-CN" dirty="0" err="1">
                <a:latin typeface="+mn-lt"/>
              </a:rPr>
              <a:t>CDSFNet</a:t>
            </a:r>
            <a:r>
              <a:rPr lang="zh-CN" altLang="en-US" dirty="0">
                <a:latin typeface="+mn-lt"/>
              </a:rPr>
              <a:t>，通过分析图像表面的法线曲率来提取判别特征</a:t>
            </a:r>
            <a:endParaRPr lang="en-US" altLang="zh-CN" dirty="0">
              <a:latin typeface="+mn-lt"/>
            </a:endParaRPr>
          </a:p>
          <a:p>
            <a:pPr lvl="2"/>
            <a:r>
              <a:rPr lang="en-US" altLang="zh-CN" dirty="0" err="1">
                <a:latin typeface="+mn-lt"/>
              </a:rPr>
              <a:t>GeoMVSNet</a:t>
            </a:r>
            <a:r>
              <a:rPr lang="en-US" altLang="zh-CN" dirty="0">
                <a:latin typeface="+mn-lt"/>
              </a:rPr>
              <a:t> </a:t>
            </a:r>
            <a:r>
              <a:rPr lang="zh-CN" altLang="en-US" dirty="0">
                <a:latin typeface="+mn-lt"/>
              </a:rPr>
              <a:t>提出了一个几何融合网络，该网络将图像特征与粗略深度图融合</a:t>
            </a:r>
            <a:endParaRPr lang="en-US" altLang="zh-CN" dirty="0">
              <a:latin typeface="+mn-lt"/>
            </a:endParaRPr>
          </a:p>
          <a:p>
            <a:pPr lvl="2"/>
            <a:r>
              <a:rPr lang="zh-CN" altLang="en-US" dirty="0">
                <a:latin typeface="+mn-lt"/>
              </a:rPr>
              <a:t>以 </a:t>
            </a:r>
            <a:r>
              <a:rPr lang="en-US" altLang="zh-CN" dirty="0">
                <a:latin typeface="+mn-lt"/>
              </a:rPr>
              <a:t>FPN </a:t>
            </a:r>
            <a:r>
              <a:rPr lang="zh-CN" altLang="en-US" dirty="0">
                <a:latin typeface="+mn-lt"/>
              </a:rPr>
              <a:t>为主要特征提取器，</a:t>
            </a:r>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和 </a:t>
            </a:r>
            <a:r>
              <a:rPr lang="en-US" altLang="zh-CN" dirty="0" err="1">
                <a:latin typeface="+mn-lt"/>
              </a:rPr>
              <a:t>MVSFormer</a:t>
            </a:r>
            <a:r>
              <a:rPr lang="en-US" altLang="zh-CN" dirty="0">
                <a:latin typeface="+mn-lt"/>
              </a:rPr>
              <a:t> </a:t>
            </a:r>
            <a:r>
              <a:rPr lang="zh-CN" altLang="en-US" dirty="0">
                <a:latin typeface="+mn-lt"/>
              </a:rPr>
              <a:t>进一步引入了视觉</a:t>
            </a:r>
            <a:r>
              <a:rPr lang="en-US" altLang="zh-CN" dirty="0">
                <a:latin typeface="+mn-lt"/>
              </a:rPr>
              <a:t>Transformer </a:t>
            </a:r>
            <a:r>
              <a:rPr lang="zh-CN" altLang="en-US" dirty="0">
                <a:latin typeface="+mn-lt"/>
              </a:rPr>
              <a:t>用于图像特征增强</a:t>
            </a:r>
            <a:endParaRPr lang="en-US" altLang="zh-CN" dirty="0">
              <a:latin typeface="+mn-lt"/>
            </a:endParaRPr>
          </a:p>
          <a:p>
            <a:pPr lvl="2"/>
            <a:r>
              <a:rPr lang="en-US" altLang="zh-CN" dirty="0">
                <a:latin typeface="+mn-lt"/>
              </a:rPr>
              <a:t>ET-</a:t>
            </a:r>
            <a:r>
              <a:rPr lang="en-US" altLang="zh-CN" dirty="0" err="1">
                <a:latin typeface="+mn-lt"/>
              </a:rPr>
              <a:t>MVSNet</a:t>
            </a:r>
            <a:r>
              <a:rPr lang="en-US" altLang="zh-CN" dirty="0">
                <a:latin typeface="+mn-lt"/>
              </a:rPr>
              <a:t> </a:t>
            </a:r>
            <a:r>
              <a:rPr lang="zh-CN" altLang="en-US" dirty="0">
                <a:latin typeface="+mn-lt"/>
              </a:rPr>
              <a:t>将极线</a:t>
            </a:r>
            <a:r>
              <a:rPr lang="en-US" altLang="zh-CN" dirty="0">
                <a:latin typeface="+mn-lt"/>
              </a:rPr>
              <a:t>Transformer</a:t>
            </a:r>
            <a:r>
              <a:rPr lang="zh-CN" altLang="en-US" dirty="0">
                <a:latin typeface="+mn-lt"/>
              </a:rPr>
              <a:t>集成到特征提取中，在极线上执行非局部特征聚合</a:t>
            </a:r>
            <a:endParaRPr lang="en-US" dirty="0">
              <a:latin typeface="+mn-lt"/>
            </a:endParaRPr>
          </a:p>
        </p:txBody>
      </p:sp>
    </p:spTree>
    <p:extLst>
      <p:ext uri="{BB962C8B-B14F-4D97-AF65-F5344CB8AC3E}">
        <p14:creationId xmlns:p14="http://schemas.microsoft.com/office/powerpoint/2010/main" val="3057076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a:t>
            </a:r>
            <a:endParaRPr lang="en-US" dirty="0"/>
          </a:p>
        </p:txBody>
      </p:sp>
      <p:grpSp>
        <p:nvGrpSpPr>
          <p:cNvPr id="3" name="组合 2">
            <a:extLst>
              <a:ext uri="{FF2B5EF4-FFF2-40B4-BE49-F238E27FC236}">
                <a16:creationId xmlns:a16="http://schemas.microsoft.com/office/drawing/2014/main" id="{C985FB9C-A1EB-54EF-1CB3-38CFA1E3C5B7}"/>
              </a:ext>
            </a:extLst>
          </p:cNvPr>
          <p:cNvGrpSpPr/>
          <p:nvPr/>
        </p:nvGrpSpPr>
        <p:grpSpPr>
          <a:xfrm>
            <a:off x="658380" y="1690688"/>
            <a:ext cx="10875239" cy="4448175"/>
            <a:chOff x="838200" y="1690688"/>
            <a:chExt cx="10875239" cy="4448175"/>
          </a:xfrm>
        </p:grpSpPr>
        <p:pic>
          <p:nvPicPr>
            <p:cNvPr id="1026" name="Picture 2" descr="Plane-sweep algorithm with two input cameras cam 1 and cam 2. M is a ...">
              <a:extLst>
                <a:ext uri="{FF2B5EF4-FFF2-40B4-BE49-F238E27FC236}">
                  <a16:creationId xmlns:a16="http://schemas.microsoft.com/office/drawing/2014/main" id="{F39F5E74-31F4-FDA6-596A-A0FAA2AD5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690688"/>
              <a:ext cx="4276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 The Plane-Sweep algorithm. A plane is swept along the optical axis ...">
              <a:extLst>
                <a:ext uri="{FF2B5EF4-FFF2-40B4-BE49-F238E27FC236}">
                  <a16:creationId xmlns:a16="http://schemas.microsoft.com/office/drawing/2014/main" id="{A267D9C9-4EEB-25E6-054C-BD3EAF10B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4925" y="1690688"/>
              <a:ext cx="6598514" cy="44481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ee4pContent1">
            <a:extLst>
              <a:ext uri="{FF2B5EF4-FFF2-40B4-BE49-F238E27FC236}">
                <a16:creationId xmlns:a16="http://schemas.microsoft.com/office/drawing/2014/main" id="{1B7538EB-1469-7AA7-7097-D1ABB4DC0618}"/>
              </a:ext>
            </a:extLst>
          </p:cNvPr>
          <p:cNvSpPr txBox="1">
            <a:spLocks/>
          </p:cNvSpPr>
          <p:nvPr>
            <p:custDataLst>
              <p:tags r:id="rId2"/>
            </p:custDataLst>
          </p:nvPr>
        </p:nvSpPr>
        <p:spPr>
          <a:xfrm>
            <a:off x="838200" y="6280030"/>
            <a:ext cx="10515600" cy="3968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对于在线和离线 </a:t>
            </a:r>
            <a:r>
              <a:rPr lang="en-US" altLang="zh-CN" dirty="0">
                <a:latin typeface="+mn-lt"/>
              </a:rPr>
              <a:t>MVS </a:t>
            </a:r>
            <a:r>
              <a:rPr lang="zh-CN" altLang="en-US" dirty="0">
                <a:latin typeface="+mn-lt"/>
              </a:rPr>
              <a:t>方法，代价体都是使用平面扫描算法构建的</a:t>
            </a:r>
            <a:endParaRPr lang="en-US" dirty="0">
              <a:latin typeface="+mn-lt"/>
            </a:endParaRPr>
          </a:p>
        </p:txBody>
      </p:sp>
    </p:spTree>
    <p:extLst>
      <p:ext uri="{BB962C8B-B14F-4D97-AF65-F5344CB8AC3E}">
        <p14:creationId xmlns:p14="http://schemas.microsoft.com/office/powerpoint/2010/main" val="398938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8121937C-990B-711B-FCD0-B74ED1AF51AB}"/>
                  </a:ext>
                </a:extLst>
              </p:cNvPr>
              <p:cNvSpPr txBox="1">
                <a:spLocks/>
              </p:cNvSpPr>
              <p:nvPr>
                <p:custDataLst>
                  <p:tags r:id="rId2"/>
                </p:custDataLst>
              </p:nvPr>
            </p:nvSpPr>
            <p:spPr>
              <a:xfrm>
                <a:off x="838199" y="1690688"/>
                <a:ext cx="10515599" cy="27691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为了减少计算量并提高在线应用的效率，在线 </a:t>
                </a:r>
                <a:r>
                  <a:rPr lang="en-US" altLang="zh-CN" dirty="0">
                    <a:latin typeface="+mn-lt"/>
                  </a:rPr>
                  <a:t>MVS </a:t>
                </a:r>
                <a:r>
                  <a:rPr lang="zh-CN" altLang="en-US" dirty="0">
                    <a:latin typeface="+mn-lt"/>
                  </a:rPr>
                  <a:t>方法通常构建 </a:t>
                </a:r>
                <a:r>
                  <a:rPr lang="en-US" altLang="zh-CN" dirty="0">
                    <a:latin typeface="+mn-lt"/>
                  </a:rPr>
                  <a:t>3D </a:t>
                </a:r>
                <a:r>
                  <a:rPr lang="zh-CN" altLang="en-US" dirty="0">
                    <a:latin typeface="+mn-lt"/>
                  </a:rPr>
                  <a:t>代价体</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sup>
                    </m:sSup>
                  </m:oMath>
                </a14:m>
                <a:r>
                  <a:rPr lang="zh-CN" altLang="en-US" dirty="0">
                    <a:latin typeface="+mn-lt"/>
                  </a:rPr>
                  <a:t>，其中为每个像素</a:t>
                </a:r>
                <a14:m>
                  <m:oMath xmlns:m="http://schemas.openxmlformats.org/officeDocument/2006/math">
                    <m:r>
                      <a:rPr lang="en-US" altLang="zh-CN" i="1">
                        <a:latin typeface="Cambria Math" panose="02040503050406030204" pitchFamily="18" charset="0"/>
                      </a:rPr>
                      <m:t>𝐩</m:t>
                    </m:r>
                  </m:oMath>
                </a14:m>
                <a:r>
                  <a:rPr lang="zh-CN" altLang="en-US" dirty="0">
                    <a:latin typeface="+mn-lt"/>
                  </a:rPr>
                  <a:t>和深度样本</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存储单个值作为匹配代价</a:t>
                </a:r>
                <a:endParaRPr lang="en-US" altLang="zh-CN" dirty="0">
                  <a:latin typeface="+mn-lt"/>
                </a:endParaRPr>
              </a:p>
              <a:p>
                <a:pPr lvl="2"/>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计算参考视图和每个源视图之间的每个像素强度差作为匹配代价。如果有多个源视图，则对代价体取平均值</a:t>
                </a:r>
                <a:endParaRPr lang="en-US" altLang="zh-CN" dirty="0">
                  <a:latin typeface="+mn-lt"/>
                </a:endParaRPr>
              </a:p>
              <a:p>
                <a:pPr lvl="2"/>
                <a:r>
                  <a:rPr lang="en-US" altLang="zh-CN" dirty="0">
                    <a:latin typeface="+mn-lt"/>
                  </a:rPr>
                  <a:t>Neural RGB-D </a:t>
                </a:r>
                <a:r>
                  <a:rPr lang="zh-CN" altLang="en-US" dirty="0">
                    <a:latin typeface="+mn-lt"/>
                  </a:rPr>
                  <a:t>使用深度特征差，而不是强度差</a:t>
                </a:r>
                <a:endParaRPr lang="en-US" altLang="zh-CN" dirty="0">
                  <a:latin typeface="+mn-lt"/>
                </a:endParaRPr>
              </a:p>
              <a:p>
                <a:pPr lvl="2"/>
                <a:r>
                  <a:rPr lang="en-US" altLang="zh-CN" dirty="0" err="1">
                    <a:latin typeface="+mn-lt"/>
                  </a:rPr>
                  <a:t>DeepVideoMVS</a:t>
                </a:r>
                <a:r>
                  <a:rPr lang="en-US" altLang="zh-CN" dirty="0">
                    <a:latin typeface="+mn-lt"/>
                  </a:rPr>
                  <a:t> </a:t>
                </a:r>
                <a:r>
                  <a:rPr lang="zh-CN" altLang="en-US" dirty="0">
                    <a:latin typeface="+mn-lt"/>
                  </a:rPr>
                  <a:t>和 </a:t>
                </a:r>
                <a:r>
                  <a:rPr lang="en-US" altLang="zh-CN" dirty="0" err="1">
                    <a:latin typeface="+mn-lt"/>
                  </a:rPr>
                  <a:t>MaGNet</a:t>
                </a:r>
                <a:r>
                  <a:rPr lang="en-US" altLang="zh-CN" dirty="0">
                    <a:latin typeface="+mn-lt"/>
                  </a:rPr>
                  <a:t> </a:t>
                </a:r>
                <a:r>
                  <a:rPr lang="zh-CN" altLang="en-US" dirty="0">
                    <a:latin typeface="+mn-lt"/>
                  </a:rPr>
                  <a:t>根据参考特征和扭曲源特征之间的逐像素相关性计算代价</a:t>
                </a:r>
                <a:endParaRPr lang="en-US" altLang="zh-CN" dirty="0">
                  <a:latin typeface="+mn-lt"/>
                </a:endParaRPr>
              </a:p>
              <a:p>
                <a:pPr lvl="2"/>
                <a:r>
                  <a:rPr lang="zh-CN" altLang="en-US" dirty="0">
                    <a:latin typeface="+mn-lt"/>
                  </a:rPr>
                  <a:t>除了参考图像特征和扭曲源图像特征之间的点积之外，</a:t>
                </a:r>
                <a:r>
                  <a:rPr lang="en-US" altLang="zh-CN" dirty="0" err="1">
                    <a:latin typeface="+mn-lt"/>
                  </a:rPr>
                  <a:t>SimpleRecon</a:t>
                </a:r>
                <a:r>
                  <a:rPr lang="en-US" altLang="zh-CN" dirty="0">
                    <a:latin typeface="+mn-lt"/>
                  </a:rPr>
                  <a:t> </a:t>
                </a:r>
                <a:r>
                  <a:rPr lang="zh-CN" altLang="en-US" dirty="0">
                    <a:latin typeface="+mn-lt"/>
                  </a:rPr>
                  <a:t>还将元数据（例如，光线方向和相对姿态）添加到 </a:t>
                </a:r>
                <a:r>
                  <a:rPr lang="en-US" altLang="zh-CN" dirty="0">
                    <a:latin typeface="+mn-lt"/>
                  </a:rPr>
                  <a:t>4D </a:t>
                </a:r>
                <a:r>
                  <a:rPr lang="zh-CN" altLang="en-US" dirty="0">
                    <a:latin typeface="+mn-lt"/>
                  </a:rPr>
                  <a:t>代价体中。然后使用一个多层感知器 </a:t>
                </a:r>
                <a:r>
                  <a:rPr lang="en-US" altLang="zh-CN" dirty="0">
                    <a:latin typeface="+mn-lt"/>
                  </a:rPr>
                  <a:t>(MLP) </a:t>
                </a:r>
                <a:r>
                  <a:rPr lang="zh-CN" altLang="en-US" dirty="0">
                    <a:latin typeface="+mn-lt"/>
                  </a:rPr>
                  <a:t>将 </a:t>
                </a:r>
                <a:r>
                  <a:rPr lang="en-US" altLang="zh-CN" dirty="0">
                    <a:latin typeface="+mn-lt"/>
                  </a:rPr>
                  <a:t>4D </a:t>
                </a:r>
                <a:r>
                  <a:rPr lang="zh-CN" altLang="en-US" dirty="0">
                    <a:latin typeface="+mn-lt"/>
                  </a:rPr>
                  <a:t>代价体的维度降低到 </a:t>
                </a:r>
                <a:r>
                  <a:rPr lang="en-US" altLang="zh-CN" dirty="0">
                    <a:latin typeface="+mn-lt"/>
                  </a:rPr>
                  <a:t>3D </a:t>
                </a:r>
                <a:r>
                  <a:rPr lang="zh-CN" altLang="en-US" dirty="0">
                    <a:latin typeface="+mn-lt"/>
                  </a:rPr>
                  <a:t>代价体</a:t>
                </a:r>
                <a:endParaRPr lang="en-US" altLang="zh-CN" dirty="0">
                  <a:latin typeface="+mn-lt"/>
                </a:endParaRPr>
              </a:p>
              <a:p>
                <a:pPr lvl="2"/>
                <a:r>
                  <a:rPr lang="en-US" altLang="zh-CN" dirty="0" err="1">
                    <a:latin typeface="+mn-lt"/>
                  </a:rPr>
                  <a:t>DoubleTake</a:t>
                </a:r>
                <a:r>
                  <a:rPr lang="en-US" altLang="zh-CN" dirty="0">
                    <a:latin typeface="+mn-lt"/>
                  </a:rPr>
                  <a:t> </a:t>
                </a:r>
                <a:r>
                  <a:rPr lang="zh-CN" altLang="en-US" dirty="0">
                    <a:latin typeface="+mn-lt"/>
                  </a:rPr>
                  <a:t>进一步将深度提示（从先前预测的几何体渲染的深度图）包含到代价体积中</a:t>
                </a:r>
                <a:endParaRPr lang="en-US" dirty="0">
                  <a:latin typeface="+mn-lt"/>
                </a:endParaRPr>
              </a:p>
            </p:txBody>
          </p:sp>
        </mc:Choice>
        <mc:Fallback xmlns="">
          <p:sp>
            <p:nvSpPr>
              <p:cNvPr id="3" name="ee4pContent1">
                <a:extLst>
                  <a:ext uri="{FF2B5EF4-FFF2-40B4-BE49-F238E27FC236}">
                    <a16:creationId xmlns:a16="http://schemas.microsoft.com/office/drawing/2014/main" id="{8121937C-990B-711B-FCD0-B74ED1AF51AB}"/>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2769169"/>
              </a:xfrm>
              <a:prstGeom prst="rect">
                <a:avLst/>
              </a:prstGeom>
              <a:blipFill>
                <a:blip r:embed="rId7"/>
                <a:stretch>
                  <a:fillRect l="-174" r="-1042"/>
                </a:stretch>
              </a:blipFill>
              <a:ln w="9525" cmpd="sng">
                <a:solidFill>
                  <a:schemeClr val="accent1">
                    <a:lumMod val="100000"/>
                  </a:schemeClr>
                </a:solidFill>
                <a:prstDash val="solid"/>
              </a:ln>
            </p:spPr>
            <p:txBody>
              <a:bodyPr/>
              <a:lstStyle/>
              <a:p>
                <a:r>
                  <a:rPr lang="en-US">
                    <a:noFill/>
                  </a:rPr>
                  <a:t> </a:t>
                </a:r>
              </a:p>
            </p:txBody>
          </p:sp>
        </mc:Fallback>
      </mc:AlternateContent>
      <p:pic>
        <p:nvPicPr>
          <p:cNvPr id="5122" name="Picture 2" descr="The procedure of 4D cost volume construction. The right feature shifts ...">
            <a:extLst>
              <a:ext uri="{FF2B5EF4-FFF2-40B4-BE49-F238E27FC236}">
                <a16:creationId xmlns:a16="http://schemas.microsoft.com/office/drawing/2014/main" id="{8EDB28E3-9794-17F3-3B3F-DE2E4D9E6D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384" y="4494361"/>
            <a:ext cx="8083227" cy="226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8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5C10A04-C69E-0C4C-F5DE-07E7C9C909CD}"/>
                  </a:ext>
                </a:extLst>
              </p:cNvPr>
              <p:cNvSpPr txBox="1">
                <a:spLocks/>
              </p:cNvSpPr>
              <p:nvPr>
                <p:custDataLst>
                  <p:tags r:id="rId2"/>
                </p:custDataLst>
              </p:nvPr>
            </p:nvSpPr>
            <p:spPr>
              <a:xfrm>
                <a:off x="838201" y="1690688"/>
                <a:ext cx="10515599" cy="46152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方法专注于利用高分辨率图像重建高质量稠密几何体。为了编码更多匹配信息并提高质量，离线方法通常构建</a:t>
                </a:r>
                <a:r>
                  <a:rPr lang="en-US" altLang="zh-CN" dirty="0">
                    <a:latin typeface="+mn-lt"/>
                  </a:rPr>
                  <a:t>4D</a:t>
                </a:r>
                <a:r>
                  <a:rPr lang="zh-CN" altLang="en-US" dirty="0">
                    <a:latin typeface="+mn-lt"/>
                  </a:rPr>
                  <a:t>代价体积</a:t>
                </a:r>
                <a14:m>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r>
                      <a:rPr lang="zh-CN" altLang="en-US" i="1">
                        <a:latin typeface="Cambria Math" panose="02040503050406030204" pitchFamily="18" charset="0"/>
                        <a:ea typeface="Cambria Math" panose="02040503050406030204" pitchFamily="18" charset="0"/>
                      </a:rPr>
                      <m:t>，</m:t>
                    </m:r>
                  </m:oMath>
                </a14:m>
                <a:r>
                  <a:rPr lang="zh-CN" altLang="en-US" dirty="0">
                    <a:latin typeface="+mn-lt"/>
                  </a:rPr>
                  <a:t>其中为每个像素𝐩和深度样本</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t> 都与维度为</a:t>
                </a:r>
                <a14:m>
                  <m:oMath xmlns:m="http://schemas.openxmlformats.org/officeDocument/2006/math">
                    <m:r>
                      <m:rPr>
                        <m:sty m:val="p"/>
                      </m:rPr>
                      <a:rPr lang="en-US" altLang="zh-CN">
                        <a:latin typeface="Cambria Math" panose="02040503050406030204" pitchFamily="18" charset="0"/>
                      </a:rPr>
                      <m:t>C</m:t>
                    </m:r>
                  </m:oMath>
                </a14:m>
                <a:r>
                  <a:rPr lang="zh-CN" altLang="en-US" dirty="0"/>
                  <a:t>的匹配代价相关联。由于可能存在任意数量的源视图和严重的遮挡，因此稳健地聚合来自所有源视图的匹配信息是一个重要步骤</a:t>
                </a:r>
                <a:endParaRPr lang="en-US" altLang="zh-CN" dirty="0"/>
              </a:p>
              <a:p>
                <a:pPr lvl="2"/>
                <a:r>
                  <a:rPr lang="en-US" altLang="zh-CN" dirty="0" err="1">
                    <a:latin typeface="+mn-lt"/>
                  </a:rPr>
                  <a:t>MVSNet</a:t>
                </a:r>
                <a:r>
                  <a:rPr lang="en-US" altLang="zh-CN" dirty="0"/>
                  <a:t> </a:t>
                </a:r>
                <a:r>
                  <a:rPr lang="zh-CN" altLang="en-US" dirty="0"/>
                  <a:t>提出了一种基于方差的代价度量，如下所示：</a:t>
                </a:r>
                <a:endParaRPr lang="en-US" altLang="zh-CN" dirty="0"/>
              </a:p>
              <a:p>
                <a:pPr marL="203200" lvl="2"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Var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𝐕</m:t>
                              </m:r>
                            </m:e>
                            <m:sub>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𝐕</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𝐕</m:t>
                                          </m:r>
                                        </m:e>
                                      </m:acc>
                                    </m:e>
                                  </m:d>
                                </m:e>
                                <m:sup>
                                  <m:r>
                                    <a:rPr lang="en-US" altLang="zh-CN" b="0" i="1" smtClean="0">
                                      <a:latin typeface="Cambria Math" panose="02040503050406030204" pitchFamily="18" charset="0"/>
                                    </a:rPr>
                                    <m:t>2</m:t>
                                  </m:r>
                                </m:sup>
                              </m:sSup>
                            </m:e>
                          </m:nary>
                        </m:num>
                        <m:den>
                          <m:r>
                            <a:rPr lang="en-US" altLang="zh-CN" b="0" i="1" smtClean="0">
                              <a:latin typeface="Cambria Math" panose="02040503050406030204" pitchFamily="18" charset="0"/>
                            </a:rPr>
                            <m:t>𝑁</m:t>
                          </m:r>
                        </m:den>
                      </m:f>
                    </m:oMath>
                  </m:oMathPara>
                </a14:m>
                <a:endParaRPr lang="zh-CN" altLang="en-US" dirty="0">
                  <a:latin typeface="+mn-lt"/>
                </a:endParaRPr>
              </a:p>
              <a:p>
                <a:pPr marL="203200" lvl="2" indent="0">
                  <a:buNone/>
                </a:pPr>
                <a:r>
                  <a:rPr lang="zh-CN" altLang="en-US" dirty="0">
                    <a:latin typeface="+mn-lt"/>
                  </a:rPr>
                  <a:t>其中</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𝐕</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sSubSup>
                  </m:oMath>
                </a14:m>
                <a:r>
                  <a:rPr lang="zh-CN" altLang="en-US" dirty="0">
                    <a:latin typeface="+mn-lt"/>
                  </a:rPr>
                  <a:t>是（扭曲的）特征体积，</a:t>
                </a:r>
                <a14:m>
                  <m:oMath xmlns:m="http://schemas.openxmlformats.org/officeDocument/2006/math">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𝐕</m:t>
                        </m:r>
                      </m:e>
                    </m:acc>
                  </m:oMath>
                </a14:m>
                <a:r>
                  <a:rPr lang="zh-CN" altLang="en-US" dirty="0">
                    <a:latin typeface="+mn-lt"/>
                  </a:rPr>
                  <a:t>是平均特征体积。 </a:t>
                </a:r>
                <a:endParaRPr lang="en-US" altLang="zh-CN" dirty="0">
                  <a:latin typeface="+mn-lt"/>
                </a:endParaRPr>
              </a:p>
              <a:p>
                <a:pPr lvl="2"/>
                <a:r>
                  <a:rPr lang="zh-CN" altLang="en-US" dirty="0">
                    <a:latin typeface="+mn-lt"/>
                  </a:rPr>
                  <a:t>为了进一步降低维度，</a:t>
                </a:r>
                <a:r>
                  <a:rPr lang="en-US" altLang="zh-CN" dirty="0">
                    <a:latin typeface="+mn-lt"/>
                  </a:rPr>
                  <a:t>CIDER</a:t>
                </a:r>
                <a:r>
                  <a:rPr lang="zh-CN" altLang="en-US" dirty="0">
                    <a:latin typeface="+mn-lt"/>
                  </a:rPr>
                  <a:t>采用组间相关性来计算参考视图和每个扭曲源视图之间的轻量级代价体积。然后对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−1</m:t>
                    </m:r>
                  </m:oMath>
                </a14:m>
                <a:r>
                  <a:rPr lang="zh-CN" altLang="en-US" dirty="0">
                    <a:latin typeface="+mn-lt"/>
                  </a:rPr>
                  <a:t>代价体积进行平均以进行正则化。在不考虑遮挡的情况下，这些方法使用平均运算平等地考虑所有源视图</a:t>
                </a:r>
                <a:endParaRPr lang="en-US" altLang="zh-CN" dirty="0">
                  <a:latin typeface="+mn-lt"/>
                </a:endParaRPr>
              </a:p>
              <a:p>
                <a:pPr lvl="2"/>
                <a:r>
                  <a:rPr lang="zh-CN" altLang="en-US" dirty="0">
                    <a:latin typeface="+mn-lt"/>
                  </a:rPr>
                  <a:t>然而，必须强调的是，遮挡是必须考虑的关键因素，因为它们构成了</a:t>
                </a:r>
                <a:r>
                  <a:rPr lang="en-US" altLang="zh-CN" dirty="0">
                    <a:latin typeface="+mn-lt"/>
                  </a:rPr>
                  <a:t>MVS</a:t>
                </a:r>
                <a:r>
                  <a:rPr lang="zh-CN" altLang="en-US" dirty="0">
                    <a:latin typeface="+mn-lt"/>
                  </a:rPr>
                  <a:t>中的常见挑战，经常导致无效匹配和不准确的估计。将可见性信息结合起来以聚合来自源视图的匹配细节，可以大大增强对遮挡的鲁棒性，从而提高重建过程的精度</a:t>
                </a:r>
              </a:p>
              <a:p>
                <a:pPr lvl="2"/>
                <a:r>
                  <a:rPr lang="zh-CN" altLang="en-US" dirty="0">
                    <a:latin typeface="+mn-lt"/>
                  </a:rPr>
                  <a:t>为了估计源视图的视图权重，</a:t>
                </a:r>
                <a:r>
                  <a:rPr lang="en-US" altLang="zh-CN" dirty="0">
                    <a:latin typeface="+mn-lt"/>
                  </a:rPr>
                  <a:t>PVA-</a:t>
                </a:r>
                <a:r>
                  <a:rPr lang="en-US" altLang="zh-CN" dirty="0" err="1">
                    <a:latin typeface="+mn-lt"/>
                  </a:rPr>
                  <a:t>MVSNet</a:t>
                </a:r>
                <a:r>
                  <a:rPr lang="zh-CN" altLang="en-US" dirty="0">
                    <a:latin typeface="+mn-lt"/>
                  </a:rPr>
                  <a:t>应用门控卷积自适应地聚合代价体积。 视图聚合倾向于赋予遮挡区域较小的权重，并且根据体积本身产生重新加权映射。</a:t>
                </a:r>
                <a:endParaRPr lang="en-US" altLang="zh-CN" dirty="0">
                  <a:latin typeface="+mn-lt"/>
                </a:endParaRPr>
              </a:p>
              <a:p>
                <a:pPr lvl="2"/>
                <a:r>
                  <a:rPr lang="en-US" altLang="zh-CN" dirty="0">
                    <a:latin typeface="+mn-lt"/>
                  </a:rPr>
                  <a:t>Vis-</a:t>
                </a:r>
                <a:r>
                  <a:rPr lang="en-US" altLang="zh-CN" dirty="0" err="1">
                    <a:latin typeface="+mn-lt"/>
                  </a:rPr>
                  <a:t>MVSNet</a:t>
                </a:r>
                <a:r>
                  <a:rPr lang="zh-CN" altLang="en-US" dirty="0">
                    <a:latin typeface="+mn-lt"/>
                  </a:rPr>
                  <a:t>通过加权和聚合成对的代价体积，其中权重与深度概率分布的不确定性负相关</a:t>
                </a:r>
                <a:endParaRPr lang="en-US" altLang="zh-CN" dirty="0">
                  <a:latin typeface="+mn-lt"/>
                </a:endParaRPr>
              </a:p>
              <a:p>
                <a:pPr lvl="2"/>
                <a:r>
                  <a:rPr lang="zh-CN" altLang="en-US" dirty="0">
                    <a:latin typeface="+mn-lt"/>
                  </a:rPr>
                  <a:t>部分工作利用像素级视图权重网络从成对代价体积中学习视图权重，无需监督</a:t>
                </a:r>
              </a:p>
            </p:txBody>
          </p:sp>
        </mc:Choice>
        <mc:Fallback xmlns="">
          <p:sp>
            <p:nvSpPr>
              <p:cNvPr id="3" name="ee4pContent1">
                <a:extLst>
                  <a:ext uri="{FF2B5EF4-FFF2-40B4-BE49-F238E27FC236}">
                    <a16:creationId xmlns:a16="http://schemas.microsoft.com/office/drawing/2014/main" id="{15C10A04-C69E-0C4C-F5DE-07E7C9C909CD}"/>
                  </a:ext>
                </a:extLst>
              </p:cNvPr>
              <p:cNvSpPr txBox="1">
                <a:spLocks noRot="1" noChangeAspect="1" noMove="1" noResize="1" noEditPoints="1" noAdjustHandles="1" noChangeArrowheads="1" noChangeShapeType="1" noTextEdit="1"/>
              </p:cNvSpPr>
              <p:nvPr>
                <p:custDataLst>
                  <p:tags r:id="rId6"/>
                </p:custDataLst>
              </p:nvPr>
            </p:nvSpPr>
            <p:spPr>
              <a:xfrm>
                <a:off x="838201" y="1690688"/>
                <a:ext cx="10515599" cy="4615221"/>
              </a:xfrm>
              <a:prstGeom prst="rect">
                <a:avLst/>
              </a:prstGeom>
              <a:blipFill>
                <a:blip r:embed="rId7"/>
                <a:stretch>
                  <a:fillRect l="-232" b="-79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81292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3125163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
        <p:nvSpPr>
          <p:cNvPr id="8" name="ee4pContent1">
            <a:extLst>
              <a:ext uri="{FF2B5EF4-FFF2-40B4-BE49-F238E27FC236}">
                <a16:creationId xmlns:a16="http://schemas.microsoft.com/office/drawing/2014/main" id="{A294A998-07B2-836F-BA62-C154FA46A422}"/>
              </a:ext>
            </a:extLst>
          </p:cNvPr>
          <p:cNvSpPr txBox="1">
            <a:spLocks/>
          </p:cNvSpPr>
          <p:nvPr>
            <p:custDataLst>
              <p:tags r:id="rId2"/>
            </p:custDataLst>
          </p:nvPr>
        </p:nvSpPr>
        <p:spPr>
          <a:xfrm>
            <a:off x="838200" y="1690688"/>
            <a:ext cx="10515600" cy="7160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通常，由图像特征构建的原始代价体可能存在噪声，因此应结合平滑约束进行深度估计</a:t>
            </a:r>
            <a:endParaRPr lang="en-US" altLang="zh-CN" dirty="0">
              <a:latin typeface="+mn-lt"/>
            </a:endParaRPr>
          </a:p>
          <a:p>
            <a:pPr lvl="1"/>
            <a:r>
              <a:rPr lang="zh-CN" altLang="en-US" dirty="0">
                <a:latin typeface="+mn-lt"/>
              </a:rPr>
              <a:t>因此，代价体正则化是细化原始代价体并聚合来自大感受野的匹配信息的重要步骤</a:t>
            </a:r>
            <a:endParaRPr lang="en-US" dirty="0">
              <a:latin typeface="+mn-lt"/>
            </a:endParaRPr>
          </a:p>
        </p:txBody>
      </p:sp>
      <p:grpSp>
        <p:nvGrpSpPr>
          <p:cNvPr id="16" name="组合 15">
            <a:extLst>
              <a:ext uri="{FF2B5EF4-FFF2-40B4-BE49-F238E27FC236}">
                <a16:creationId xmlns:a16="http://schemas.microsoft.com/office/drawing/2014/main" id="{BBA38386-5F82-7110-99EF-62203BF2578E}"/>
              </a:ext>
            </a:extLst>
          </p:cNvPr>
          <p:cNvGrpSpPr/>
          <p:nvPr/>
        </p:nvGrpSpPr>
        <p:grpSpPr>
          <a:xfrm>
            <a:off x="838200" y="2406769"/>
            <a:ext cx="8013983" cy="4451232"/>
            <a:chOff x="743886" y="2406770"/>
            <a:chExt cx="8013983" cy="4451232"/>
          </a:xfrm>
        </p:grpSpPr>
        <p:pic>
          <p:nvPicPr>
            <p:cNvPr id="5" name="图片 4" descr="图示&#10;&#10;描述已自动生成">
              <a:extLst>
                <a:ext uri="{FF2B5EF4-FFF2-40B4-BE49-F238E27FC236}">
                  <a16:creationId xmlns:a16="http://schemas.microsoft.com/office/drawing/2014/main" id="{D02FA51F-465A-0E04-8684-6D83364C6D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33" y="2424022"/>
              <a:ext cx="7424336" cy="4433978"/>
            </a:xfrm>
            <a:prstGeom prst="rect">
              <a:avLst/>
            </a:prstGeom>
          </p:spPr>
        </p:pic>
        <p:sp>
          <p:nvSpPr>
            <p:cNvPr id="15" name="ee4pHeader2">
              <a:extLst>
                <a:ext uri="{FF2B5EF4-FFF2-40B4-BE49-F238E27FC236}">
                  <a16:creationId xmlns:a16="http://schemas.microsoft.com/office/drawing/2014/main" id="{A3CF1822-BBD1-6513-BBF8-B3A77721DC4C}"/>
                </a:ext>
              </a:extLst>
            </p:cNvPr>
            <p:cNvSpPr/>
            <p:nvPr>
              <p:custDataLst>
                <p:tags r:id="rId5"/>
              </p:custDataLst>
            </p:nvPr>
          </p:nvSpPr>
          <p:spPr bwMode="auto">
            <a:xfrm rot="16200000">
              <a:off x="-1186905" y="4337561"/>
              <a:ext cx="445123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DSC-</a:t>
              </a:r>
              <a:r>
                <a:rPr lang="en-US" sz="1600" dirty="0" err="1">
                  <a:solidFill>
                    <a:schemeClr val="bg1"/>
                  </a:solidFill>
                </a:rPr>
                <a:t>MVSNet</a:t>
              </a:r>
              <a:endParaRPr lang="en-US" sz="1600" dirty="0">
                <a:solidFill>
                  <a:schemeClr val="bg1"/>
                </a:solidFill>
              </a:endParaRPr>
            </a:p>
          </p:txBody>
        </p:sp>
      </p:grpSp>
      <p:sp>
        <p:nvSpPr>
          <p:cNvPr id="18" name="ee4pHeader1">
            <a:extLst>
              <a:ext uri="{FF2B5EF4-FFF2-40B4-BE49-F238E27FC236}">
                <a16:creationId xmlns:a16="http://schemas.microsoft.com/office/drawing/2014/main" id="{04F07FBE-1CA3-AE37-3E0B-CCD6961972E1}"/>
              </a:ext>
            </a:extLst>
          </p:cNvPr>
          <p:cNvSpPr/>
          <p:nvPr>
            <p:custDataLst>
              <p:tags r:id="rId3"/>
            </p:custDataLst>
          </p:nvPr>
        </p:nvSpPr>
        <p:spPr bwMode="auto">
          <a:xfrm>
            <a:off x="8852183" y="2402723"/>
            <a:ext cx="250161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Neck</a:t>
            </a:r>
            <a:endParaRPr lang="en-US" sz="1600" dirty="0">
              <a:solidFill>
                <a:schemeClr val="bg1"/>
              </a:solidFill>
            </a:endParaRPr>
          </a:p>
        </p:txBody>
      </p:sp>
      <p:sp>
        <p:nvSpPr>
          <p:cNvPr id="17" name="ee4pContent1">
            <a:extLst>
              <a:ext uri="{FF2B5EF4-FFF2-40B4-BE49-F238E27FC236}">
                <a16:creationId xmlns:a16="http://schemas.microsoft.com/office/drawing/2014/main" id="{0BFE7C79-F90F-AF53-DB1D-2ABEDA354C49}"/>
              </a:ext>
            </a:extLst>
          </p:cNvPr>
          <p:cNvSpPr txBox="1">
            <a:spLocks/>
          </p:cNvSpPr>
          <p:nvPr>
            <p:custDataLst>
              <p:tags r:id="rId4"/>
            </p:custDataLst>
          </p:nvPr>
        </p:nvSpPr>
        <p:spPr>
          <a:xfrm>
            <a:off x="8852183" y="2864461"/>
            <a:ext cx="2501617" cy="3993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Object Detection Network—Neck Part</a:t>
            </a:r>
            <a:endParaRPr lang="en-US" dirty="0">
              <a:latin typeface="+mn-lt"/>
            </a:endParaRPr>
          </a:p>
        </p:txBody>
      </p:sp>
      <p:pic>
        <p:nvPicPr>
          <p:cNvPr id="11" name="图片 10" descr="图示, 形状, 多边形&#10;&#10;描述已自动生成">
            <a:extLst>
              <a:ext uri="{FF2B5EF4-FFF2-40B4-BE49-F238E27FC236}">
                <a16:creationId xmlns:a16="http://schemas.microsoft.com/office/drawing/2014/main" id="{23F30A0D-FDE8-94AB-CF7D-2DA95D9894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854" y="3576496"/>
            <a:ext cx="2466273" cy="1229509"/>
          </a:xfrm>
          <a:prstGeom prst="rect">
            <a:avLst/>
          </a:prstGeom>
        </p:spPr>
      </p:pic>
      <p:pic>
        <p:nvPicPr>
          <p:cNvPr id="22" name="图片 21" descr="图示&#10;&#10;中度可信度描述已自动生成">
            <a:extLst>
              <a:ext uri="{FF2B5EF4-FFF2-40B4-BE49-F238E27FC236}">
                <a16:creationId xmlns:a16="http://schemas.microsoft.com/office/drawing/2014/main" id="{9F2842ED-B34F-1877-DEAA-6F31053409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3477" y="4991753"/>
            <a:ext cx="2462651" cy="1685092"/>
          </a:xfrm>
          <a:prstGeom prst="rect">
            <a:avLst/>
          </a:prstGeom>
        </p:spPr>
      </p:pic>
    </p:spTree>
    <p:extLst>
      <p:ext uri="{BB962C8B-B14F-4D97-AF65-F5344CB8AC3E}">
        <p14:creationId xmlns:p14="http://schemas.microsoft.com/office/powerpoint/2010/main" val="3594725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pic>
        <p:nvPicPr>
          <p:cNvPr id="3" name="图片 2">
            <a:extLst>
              <a:ext uri="{FF2B5EF4-FFF2-40B4-BE49-F238E27FC236}">
                <a16:creationId xmlns:a16="http://schemas.microsoft.com/office/drawing/2014/main" id="{A5A78F7C-FA99-2462-3B54-A49706BEA134}"/>
              </a:ext>
            </a:extLst>
          </p:cNvPr>
          <p:cNvPicPr>
            <a:picLocks noChangeAspect="1"/>
          </p:cNvPicPr>
          <p:nvPr/>
        </p:nvPicPr>
        <p:blipFill>
          <a:blip r:embed="rId6"/>
          <a:stretch>
            <a:fillRect/>
          </a:stretch>
        </p:blipFill>
        <p:spPr>
          <a:xfrm>
            <a:off x="0" y="1690688"/>
            <a:ext cx="12192000" cy="3916737"/>
          </a:xfrm>
          <a:prstGeom prst="rect">
            <a:avLst/>
          </a:prstGeom>
        </p:spPr>
      </p:pic>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5641931"/>
            <a:ext cx="10515600" cy="1181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MVDepthNet</a:t>
            </a:r>
            <a:r>
              <a:rPr lang="zh-CN" altLang="en-US" sz="1400" dirty="0">
                <a:latin typeface="+mn-lt"/>
              </a:rPr>
              <a:t>的框架</a:t>
            </a:r>
            <a:endParaRPr lang="en-US" altLang="zh-CN" sz="1400" dirty="0">
              <a:latin typeface="+mn-lt"/>
            </a:endParaRPr>
          </a:p>
          <a:p>
            <a:pPr lvl="2"/>
            <a:r>
              <a:rPr lang="zh-CN" altLang="en-US" sz="1400" dirty="0">
                <a:latin typeface="+mn-lt"/>
              </a:rPr>
              <a:t>多个图像帧在代价体中编码</a:t>
            </a:r>
            <a:endParaRPr lang="en-US" altLang="zh-CN" sz="1400" dirty="0">
              <a:latin typeface="+mn-lt"/>
            </a:endParaRPr>
          </a:p>
          <a:p>
            <a:pPr lvl="2"/>
            <a:r>
              <a:rPr lang="en-US" altLang="zh-CN" sz="1400" dirty="0">
                <a:latin typeface="+mn-lt"/>
              </a:rPr>
              <a:t>MVDepthNet</a:t>
            </a:r>
            <a:r>
              <a:rPr lang="zh-CN" altLang="en-US" sz="1400" dirty="0">
                <a:latin typeface="+mn-lt"/>
              </a:rPr>
              <a:t>以参考图像和代价体作为输入，并输出四种不同分辨率的反深度图</a:t>
            </a:r>
            <a:endParaRPr lang="en-US" altLang="zh-CN" sz="1400" dirty="0">
              <a:latin typeface="+mn-lt"/>
            </a:endParaRPr>
          </a:p>
          <a:p>
            <a:pPr lvl="2"/>
            <a:r>
              <a:rPr lang="zh-CN" altLang="en-US" sz="1400" dirty="0">
                <a:latin typeface="+mn-lt"/>
              </a:rPr>
              <a:t>相同分辨率的编码器和解码器之间的跳跃连接用于逐像素深度估计</a:t>
            </a:r>
            <a:endParaRPr lang="en-US" sz="1400" dirty="0">
              <a:latin typeface="+mn-lt"/>
            </a:endParaRPr>
          </a:p>
        </p:txBody>
      </p:sp>
    </p:spTree>
    <p:extLst>
      <p:ext uri="{BB962C8B-B14F-4D97-AF65-F5344CB8AC3E}">
        <p14:creationId xmlns:p14="http://schemas.microsoft.com/office/powerpoint/2010/main" val="117819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
        <p:nvSpPr>
          <p:cNvPr id="5" name="ee4pContent1">
            <a:extLst>
              <a:ext uri="{FF2B5EF4-FFF2-40B4-BE49-F238E27FC236}">
                <a16:creationId xmlns:a16="http://schemas.microsoft.com/office/drawing/2014/main" id="{09BC4FA2-BBB2-EEB2-E321-8F1A4B2DB242}"/>
              </a:ext>
            </a:extLst>
          </p:cNvPr>
          <p:cNvSpPr txBox="1">
            <a:spLocks/>
          </p:cNvSpPr>
          <p:nvPr>
            <p:custDataLst>
              <p:tags r:id="rId2"/>
            </p:custDataLst>
          </p:nvPr>
        </p:nvSpPr>
        <p:spPr>
          <a:xfrm>
            <a:off x="838200" y="1690688"/>
            <a:ext cx="10515600" cy="23551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通常使用二维编码器</a:t>
            </a:r>
            <a:r>
              <a:rPr lang="en-US" altLang="zh-CN" dirty="0">
                <a:latin typeface="+mn-lt"/>
              </a:rPr>
              <a:t>-</a:t>
            </a:r>
            <a:r>
              <a:rPr lang="zh-CN" altLang="en-US" dirty="0">
                <a:latin typeface="+mn-lt"/>
              </a:rPr>
              <a:t>解码器架构来聚合信息</a:t>
            </a:r>
            <a:endParaRPr lang="en-US" altLang="zh-CN" dirty="0">
              <a:latin typeface="+mn-lt"/>
            </a:endParaRPr>
          </a:p>
          <a:p>
            <a:pPr lvl="1"/>
            <a:r>
              <a:rPr lang="en-US" altLang="zh-CN" dirty="0">
                <a:latin typeface="+mn-lt"/>
              </a:rPr>
              <a:t>MVDepthNet </a:t>
            </a:r>
            <a:r>
              <a:rPr lang="zh-CN" altLang="en-US" dirty="0">
                <a:latin typeface="+mn-lt"/>
              </a:rPr>
              <a:t>和 </a:t>
            </a:r>
            <a:r>
              <a:rPr lang="en-US" altLang="zh-CN" dirty="0">
                <a:latin typeface="+mn-lt"/>
              </a:rPr>
              <a:t>GP-MVS </a:t>
            </a:r>
            <a:r>
              <a:rPr lang="zh-CN" altLang="en-US" dirty="0">
                <a:latin typeface="+mn-lt"/>
              </a:rPr>
              <a:t>将参考图像和代价体连接起来，并将它们发送到具有跳跃连接的编码器</a:t>
            </a:r>
            <a:r>
              <a:rPr lang="en-US" altLang="zh-CN" dirty="0">
                <a:latin typeface="+mn-lt"/>
              </a:rPr>
              <a:t>-</a:t>
            </a:r>
            <a:r>
              <a:rPr lang="zh-CN" altLang="en-US" dirty="0">
                <a:latin typeface="+mn-lt"/>
              </a:rPr>
              <a:t>解码器架构</a:t>
            </a:r>
            <a:endParaRPr lang="en-US" altLang="zh-CN" dirty="0">
              <a:latin typeface="+mn-lt"/>
            </a:endParaRPr>
          </a:p>
          <a:p>
            <a:pPr lvl="1"/>
            <a:r>
              <a:rPr lang="zh-CN" altLang="en-US" dirty="0">
                <a:latin typeface="+mn-lt"/>
              </a:rPr>
              <a:t>此外，</a:t>
            </a:r>
            <a:r>
              <a:rPr lang="en-US" altLang="zh-CN" dirty="0">
                <a:latin typeface="+mn-lt"/>
              </a:rPr>
              <a:t>GP-MVS </a:t>
            </a:r>
            <a:r>
              <a:rPr lang="zh-CN" altLang="en-US" dirty="0">
                <a:latin typeface="+mn-lt"/>
              </a:rPr>
              <a:t>使用高斯过程来融合来自先前视图的信息</a:t>
            </a:r>
            <a:endParaRPr lang="en-US" altLang="zh-CN" dirty="0">
              <a:latin typeface="+mn-lt"/>
            </a:endParaRPr>
          </a:p>
          <a:p>
            <a:pPr lvl="1"/>
            <a:r>
              <a:rPr lang="en-US" altLang="zh-CN" dirty="0">
                <a:latin typeface="+mn-lt"/>
              </a:rPr>
              <a:t>Neural-RGBD </a:t>
            </a:r>
            <a:r>
              <a:rPr lang="zh-CN" altLang="en-US" dirty="0">
                <a:latin typeface="+mn-lt"/>
              </a:rPr>
              <a:t>使用贝叶斯滤波框架随时间累积深度概率体，以有效减少深度不确定性并提高鲁棒性和时间稳定性</a:t>
            </a:r>
            <a:endParaRPr lang="en-US" altLang="zh-CN" dirty="0">
              <a:latin typeface="+mn-lt"/>
            </a:endParaRPr>
          </a:p>
          <a:p>
            <a:pPr lvl="1"/>
            <a:r>
              <a:rPr lang="en-US" altLang="zh-CN" dirty="0" err="1">
                <a:latin typeface="+mn-lt"/>
              </a:rPr>
              <a:t>DeepVideoMVS</a:t>
            </a:r>
            <a:r>
              <a:rPr lang="en-US" altLang="zh-CN" dirty="0">
                <a:latin typeface="+mn-lt"/>
              </a:rPr>
              <a:t> </a:t>
            </a:r>
            <a:r>
              <a:rPr lang="zh-CN" altLang="en-US" dirty="0">
                <a:latin typeface="+mn-lt"/>
              </a:rPr>
              <a:t>在代价体上应用二维</a:t>
            </a:r>
            <a:r>
              <a:rPr lang="en-US" altLang="zh-CN" dirty="0">
                <a:latin typeface="+mn-lt"/>
              </a:rPr>
              <a:t>U-Net</a:t>
            </a:r>
            <a:r>
              <a:rPr lang="zh-CN" altLang="en-US" dirty="0">
                <a:latin typeface="+mn-lt"/>
              </a:rPr>
              <a:t>，并在所有分辨率下在图像编码器和代价体编码器之间添加跳跃连接</a:t>
            </a:r>
            <a:endParaRPr lang="en-US" altLang="zh-CN" dirty="0">
              <a:latin typeface="+mn-lt"/>
            </a:endParaRPr>
          </a:p>
          <a:p>
            <a:pPr lvl="2"/>
            <a:r>
              <a:rPr lang="zh-CN" altLang="en-US" dirty="0">
                <a:latin typeface="+mn-lt"/>
              </a:rPr>
              <a:t>它进一步使用 </a:t>
            </a:r>
            <a:r>
              <a:rPr lang="en-US" altLang="zh-CN" dirty="0" err="1">
                <a:latin typeface="+mn-lt"/>
              </a:rPr>
              <a:t>ConvLSTM</a:t>
            </a:r>
            <a:r>
              <a:rPr lang="en-US" altLang="zh-CN" dirty="0">
                <a:latin typeface="+mn-lt"/>
              </a:rPr>
              <a:t> </a:t>
            </a:r>
            <a:r>
              <a:rPr lang="zh-CN" altLang="en-US" dirty="0">
                <a:latin typeface="+mn-lt"/>
              </a:rPr>
              <a:t>来传播过去的信息，同时计算时间和内存消耗的开销很小</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将从预训练的</a:t>
            </a:r>
            <a:r>
              <a:rPr lang="en-US" altLang="zh-CN" dirty="0">
                <a:latin typeface="+mn-lt"/>
              </a:rPr>
              <a:t>EfficientNetv2 </a:t>
            </a:r>
            <a:r>
              <a:rPr lang="zh-CN" altLang="en-US" dirty="0">
                <a:latin typeface="+mn-lt"/>
              </a:rPr>
              <a:t>中提取的多尺度图像特征融合到代价体编码器中，以提高性能</a:t>
            </a:r>
            <a:endParaRPr lang="en-US" dirty="0">
              <a:latin typeface="+mn-lt"/>
            </a:endParaRPr>
          </a:p>
        </p:txBody>
      </p:sp>
      <p:pic>
        <p:nvPicPr>
          <p:cNvPr id="6" name="图片 5">
            <a:extLst>
              <a:ext uri="{FF2B5EF4-FFF2-40B4-BE49-F238E27FC236}">
                <a16:creationId xmlns:a16="http://schemas.microsoft.com/office/drawing/2014/main" id="{033C1657-22BF-9F5B-E84F-9B6E0B31B9FF}"/>
              </a:ext>
            </a:extLst>
          </p:cNvPr>
          <p:cNvPicPr>
            <a:picLocks noChangeAspect="1"/>
          </p:cNvPicPr>
          <p:nvPr/>
        </p:nvPicPr>
        <p:blipFill>
          <a:blip r:embed="rId6"/>
          <a:stretch>
            <a:fillRect/>
          </a:stretch>
        </p:blipFill>
        <p:spPr>
          <a:xfrm>
            <a:off x="1827002" y="4080626"/>
            <a:ext cx="8537995" cy="2742870"/>
          </a:xfrm>
          <a:prstGeom prst="rect">
            <a:avLst/>
          </a:prstGeom>
        </p:spPr>
      </p:pic>
    </p:spTree>
    <p:extLst>
      <p:ext uri="{BB962C8B-B14F-4D97-AF65-F5344CB8AC3E}">
        <p14:creationId xmlns:p14="http://schemas.microsoft.com/office/powerpoint/2010/main" val="703589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8B1AF1E7-0C08-7D1D-601B-277C6AD045B8}"/>
              </a:ext>
            </a:extLst>
          </p:cNvPr>
          <p:cNvPicPr>
            <a:picLocks noChangeAspect="1"/>
          </p:cNvPicPr>
          <p:nvPr/>
        </p:nvPicPr>
        <p:blipFill>
          <a:blip r:embed="rId6"/>
          <a:stretch>
            <a:fillRect/>
          </a:stretch>
        </p:blipFill>
        <p:spPr>
          <a:xfrm>
            <a:off x="1106337" y="1690688"/>
            <a:ext cx="9979325" cy="5139988"/>
          </a:xfrm>
          <a:prstGeom prst="rect">
            <a:avLst/>
          </a:prstGeom>
        </p:spPr>
      </p:pic>
      <p:sp>
        <p:nvSpPr>
          <p:cNvPr id="5" name="ee4pContent1">
            <a:extLst>
              <a:ext uri="{FF2B5EF4-FFF2-40B4-BE49-F238E27FC236}">
                <a16:creationId xmlns:a16="http://schemas.microsoft.com/office/drawing/2014/main" id="{825FB702-BBDE-1A73-18E2-B4793587DB2E}"/>
              </a:ext>
            </a:extLst>
          </p:cNvPr>
          <p:cNvSpPr txBox="1">
            <a:spLocks/>
          </p:cNvSpPr>
          <p:nvPr>
            <p:custDataLst>
              <p:tags r:id="rId2"/>
            </p:custDataLst>
          </p:nvPr>
        </p:nvSpPr>
        <p:spPr>
          <a:xfrm>
            <a:off x="4065758" y="1690688"/>
            <a:ext cx="5431925" cy="10772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200" dirty="0" err="1">
                <a:latin typeface="+mn-lt"/>
              </a:rPr>
              <a:t>MVSNet</a:t>
            </a:r>
            <a:r>
              <a:rPr lang="en-US" altLang="zh-CN" sz="1200" dirty="0">
                <a:latin typeface="+mn-lt"/>
              </a:rPr>
              <a:t> </a:t>
            </a:r>
            <a:r>
              <a:rPr lang="zh-CN" altLang="en-US" sz="1200" dirty="0">
                <a:latin typeface="+mn-lt"/>
              </a:rPr>
              <a:t>的框架</a:t>
            </a:r>
            <a:endParaRPr lang="en-US" altLang="zh-CN" sz="1200" dirty="0">
              <a:latin typeface="+mn-lt"/>
            </a:endParaRPr>
          </a:p>
          <a:p>
            <a:pPr lvl="1"/>
            <a:r>
              <a:rPr lang="zh-CN" altLang="en-US" sz="1200" dirty="0">
                <a:latin typeface="+mn-lt"/>
              </a:rPr>
              <a:t>参考图像和源图像经过特征提取网络，然后进行可微同形变换以构建代价体</a:t>
            </a:r>
            <a:endParaRPr lang="en-US" altLang="zh-CN" sz="1200" dirty="0">
              <a:latin typeface="+mn-lt"/>
            </a:endParaRPr>
          </a:p>
          <a:p>
            <a:pPr lvl="1"/>
            <a:r>
              <a:rPr lang="zh-CN" altLang="en-US" sz="1200" dirty="0">
                <a:latin typeface="+mn-lt"/>
              </a:rPr>
              <a:t>使用 </a:t>
            </a:r>
            <a:r>
              <a:rPr lang="en-US" altLang="zh-CN" sz="1200" dirty="0">
                <a:latin typeface="+mn-lt"/>
              </a:rPr>
              <a:t>3D U-Net </a:t>
            </a:r>
            <a:r>
              <a:rPr lang="zh-CN" altLang="en-US" sz="1200" dirty="0">
                <a:latin typeface="+mn-lt"/>
              </a:rPr>
              <a:t>将代价体正则化为概率体</a:t>
            </a:r>
            <a:endParaRPr lang="en-US" altLang="zh-CN" sz="1200" dirty="0">
              <a:latin typeface="+mn-lt"/>
            </a:endParaRPr>
          </a:p>
          <a:p>
            <a:pPr lvl="1"/>
            <a:r>
              <a:rPr lang="zh-CN" altLang="en-US" sz="1200" dirty="0">
                <a:latin typeface="+mn-lt"/>
              </a:rPr>
              <a:t>最终深度图根据概率体估计，并用参考图像特征进行细化</a:t>
            </a:r>
            <a:endParaRPr lang="en-US" sz="1200" dirty="0">
              <a:latin typeface="+mn-lt"/>
            </a:endParaRPr>
          </a:p>
        </p:txBody>
      </p:sp>
    </p:spTree>
    <p:extLst>
      <p:ext uri="{BB962C8B-B14F-4D97-AF65-F5344CB8AC3E}">
        <p14:creationId xmlns:p14="http://schemas.microsoft.com/office/powerpoint/2010/main" val="94384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
        <p:nvSpPr>
          <p:cNvPr id="3" name="ee4pContent1">
            <a:extLst>
              <a:ext uri="{FF2B5EF4-FFF2-40B4-BE49-F238E27FC236}">
                <a16:creationId xmlns:a16="http://schemas.microsoft.com/office/drawing/2014/main" id="{6D56B26A-61CC-6812-10D1-8AC87BC3616D}"/>
              </a:ext>
            </a:extLst>
          </p:cNvPr>
          <p:cNvSpPr txBox="1">
            <a:spLocks/>
          </p:cNvSpPr>
          <p:nvPr>
            <p:custDataLst>
              <p:tags r:id="rId2"/>
            </p:custDataLst>
          </p:nvPr>
        </p:nvSpPr>
        <p:spPr>
          <a:xfrm>
            <a:off x="838199" y="1690689"/>
            <a:ext cx="10515599" cy="7505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在大多数使用 </a:t>
            </a:r>
            <a:r>
              <a:rPr lang="en-US" altLang="zh-CN" dirty="0">
                <a:latin typeface="+mn-lt"/>
              </a:rPr>
              <a:t>4D </a:t>
            </a:r>
            <a:r>
              <a:rPr lang="zh-CN" altLang="en-US" dirty="0">
                <a:latin typeface="+mn-lt"/>
              </a:rPr>
              <a:t>代价体的基于学习的离线 </a:t>
            </a:r>
            <a:r>
              <a:rPr lang="en-US" altLang="zh-CN" dirty="0">
                <a:latin typeface="+mn-lt"/>
              </a:rPr>
              <a:t>MVS </a:t>
            </a:r>
            <a:r>
              <a:rPr lang="zh-CN" altLang="en-US" dirty="0">
                <a:latin typeface="+mn-lt"/>
              </a:rPr>
              <a:t>方法中，有三大类用于执行代价体正则化：</a:t>
            </a:r>
            <a:endParaRPr lang="en-US" altLang="zh-CN" dirty="0">
              <a:latin typeface="+mn-lt"/>
            </a:endParaRPr>
          </a:p>
          <a:p>
            <a:pPr lvl="1"/>
            <a:r>
              <a:rPr lang="zh-CN" altLang="en-US" dirty="0">
                <a:solidFill>
                  <a:srgbClr val="FF0000"/>
                </a:solidFill>
                <a:latin typeface="+mn-lt"/>
              </a:rPr>
              <a:t>直接 </a:t>
            </a:r>
            <a:r>
              <a:rPr lang="en-US" altLang="zh-CN" dirty="0">
                <a:solidFill>
                  <a:srgbClr val="FF0000"/>
                </a:solidFill>
                <a:latin typeface="+mn-lt"/>
              </a:rPr>
              <a:t>3D CNN</a:t>
            </a:r>
            <a:r>
              <a:rPr lang="zh-CN" altLang="en-US" dirty="0">
                <a:latin typeface="+mn-lt"/>
              </a:rPr>
              <a:t>、</a:t>
            </a:r>
            <a:r>
              <a:rPr lang="zh-CN" altLang="en-US" dirty="0">
                <a:solidFill>
                  <a:srgbClr val="FF0000"/>
                </a:solidFill>
                <a:latin typeface="+mn-lt"/>
              </a:rPr>
              <a:t>由粗到细 </a:t>
            </a:r>
            <a:r>
              <a:rPr lang="zh-CN" altLang="en-US" dirty="0">
                <a:latin typeface="+mn-lt"/>
              </a:rPr>
              <a:t>和 </a:t>
            </a:r>
            <a:r>
              <a:rPr lang="en-US" altLang="zh-CN" dirty="0">
                <a:solidFill>
                  <a:srgbClr val="FF0000"/>
                </a:solidFill>
                <a:latin typeface="+mn-lt"/>
              </a:rPr>
              <a:t>RNN</a:t>
            </a:r>
            <a:endParaRPr lang="zh-CN" altLang="en-US" dirty="0">
              <a:solidFill>
                <a:srgbClr val="FF0000"/>
              </a:solidFill>
              <a:latin typeface="+mn-lt"/>
            </a:endParaRPr>
          </a:p>
        </p:txBody>
      </p:sp>
      <p:sp>
        <p:nvSpPr>
          <p:cNvPr id="6" name="ee4pContent1">
            <a:extLst>
              <a:ext uri="{FF2B5EF4-FFF2-40B4-BE49-F238E27FC236}">
                <a16:creationId xmlns:a16="http://schemas.microsoft.com/office/drawing/2014/main" id="{872EBE2D-F937-C856-40F8-014C9AA96B41}"/>
              </a:ext>
            </a:extLst>
          </p:cNvPr>
          <p:cNvSpPr txBox="1">
            <a:spLocks/>
          </p:cNvSpPr>
          <p:nvPr>
            <p:custDataLst>
              <p:tags r:id="rId3"/>
            </p:custDataLst>
          </p:nvPr>
        </p:nvSpPr>
        <p:spPr>
          <a:xfrm>
            <a:off x="1427851" y="2616233"/>
            <a:ext cx="9925948" cy="1627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与立体估计类似，</a:t>
            </a:r>
            <a:r>
              <a:rPr lang="en-US" altLang="zh-CN" dirty="0">
                <a:latin typeface="+mn-lt"/>
              </a:rPr>
              <a:t>3D CNN </a:t>
            </a:r>
            <a:r>
              <a:rPr lang="zh-CN" altLang="en-US" dirty="0">
                <a:latin typeface="+mn-lt"/>
              </a:rPr>
              <a:t>广泛用于 </a:t>
            </a:r>
            <a:r>
              <a:rPr lang="en-US" altLang="zh-CN" dirty="0">
                <a:latin typeface="+mn-lt"/>
              </a:rPr>
              <a:t>MVS </a:t>
            </a:r>
            <a:r>
              <a:rPr lang="zh-CN" altLang="en-US" dirty="0">
                <a:latin typeface="+mn-lt"/>
              </a:rPr>
              <a:t>中的代价体正则化</a:t>
            </a:r>
          </a:p>
          <a:p>
            <a:pPr lvl="1"/>
            <a:r>
              <a:rPr lang="zh-CN" altLang="en-US" dirty="0">
                <a:latin typeface="+mn-lt"/>
              </a:rPr>
              <a:t>作为基于学习的离线 </a:t>
            </a:r>
            <a:r>
              <a:rPr lang="en-US" altLang="zh-CN" dirty="0">
                <a:latin typeface="+mn-lt"/>
              </a:rPr>
              <a:t>MVS </a:t>
            </a:r>
            <a:r>
              <a:rPr lang="zh-CN" altLang="en-US" dirty="0">
                <a:latin typeface="+mn-lt"/>
              </a:rPr>
              <a:t>方法的蓝图，</a:t>
            </a:r>
            <a:r>
              <a:rPr lang="en-US" altLang="zh-CN" dirty="0" err="1">
                <a:latin typeface="+mn-lt"/>
              </a:rPr>
              <a:t>MVSNet</a:t>
            </a:r>
            <a:r>
              <a:rPr lang="en-US" altLang="zh-CN" dirty="0">
                <a:latin typeface="+mn-lt"/>
              </a:rPr>
              <a:t> </a:t>
            </a:r>
            <a:r>
              <a:rPr lang="zh-CN" altLang="en-US" dirty="0">
                <a:latin typeface="+mn-lt"/>
              </a:rPr>
              <a:t>采用 </a:t>
            </a:r>
            <a:r>
              <a:rPr lang="en-US" altLang="zh-CN" dirty="0">
                <a:latin typeface="+mn-lt"/>
              </a:rPr>
              <a:t>3D U-Net </a:t>
            </a:r>
            <a:r>
              <a:rPr lang="zh-CN" altLang="en-US" dirty="0">
                <a:latin typeface="+mn-lt"/>
              </a:rPr>
              <a:t>来正则化代价体，它以相对较低的计算成本聚合来自较大感受野的上下文信息</a:t>
            </a:r>
          </a:p>
          <a:p>
            <a:pPr lvl="1"/>
            <a:r>
              <a:rPr lang="en-US" altLang="zh-CN" dirty="0">
                <a:latin typeface="+mn-lt"/>
              </a:rPr>
              <a:t>3D </a:t>
            </a:r>
            <a:r>
              <a:rPr lang="zh-CN" altLang="en-US" dirty="0">
                <a:latin typeface="+mn-lt"/>
              </a:rPr>
              <a:t>正则化能更好地捕捉几何结构，在 </a:t>
            </a:r>
            <a:r>
              <a:rPr lang="en-US" altLang="zh-CN" dirty="0">
                <a:latin typeface="+mn-lt"/>
              </a:rPr>
              <a:t>3D </a:t>
            </a:r>
            <a:r>
              <a:rPr lang="zh-CN" altLang="en-US" dirty="0">
                <a:latin typeface="+mn-lt"/>
              </a:rPr>
              <a:t>空间中执行光度匹配，减轻透视变换和遮挡引起图像失真的影响</a:t>
            </a:r>
          </a:p>
          <a:p>
            <a:pPr lvl="1"/>
            <a:r>
              <a:rPr lang="zh-CN" altLang="en-US" dirty="0">
                <a:latin typeface="+mn-lt"/>
              </a:rPr>
              <a:t>然而，</a:t>
            </a:r>
            <a:r>
              <a:rPr lang="en-US" altLang="zh-CN" dirty="0">
                <a:latin typeface="+mn-lt"/>
              </a:rPr>
              <a:t>3D CNN </a:t>
            </a:r>
            <a:r>
              <a:rPr lang="zh-CN" altLang="en-US" dirty="0">
                <a:latin typeface="+mn-lt"/>
              </a:rPr>
              <a:t>非常消耗内存和运行时间，许多离线方法使用有限的深度假设并在低分辨率下估计深度图</a:t>
            </a:r>
          </a:p>
        </p:txBody>
      </p:sp>
      <p:sp>
        <p:nvSpPr>
          <p:cNvPr id="8" name="ee4pHeader2">
            <a:extLst>
              <a:ext uri="{FF2B5EF4-FFF2-40B4-BE49-F238E27FC236}">
                <a16:creationId xmlns:a16="http://schemas.microsoft.com/office/drawing/2014/main" id="{620DA7D2-C59D-CF69-63E9-23B8B87161A0}"/>
              </a:ext>
            </a:extLst>
          </p:cNvPr>
          <p:cNvSpPr/>
          <p:nvPr>
            <p:custDataLst>
              <p:tags r:id="rId4"/>
            </p:custDataLst>
          </p:nvPr>
        </p:nvSpPr>
        <p:spPr bwMode="auto">
          <a:xfrm rot="16200000">
            <a:off x="319044" y="3135389"/>
            <a:ext cx="1627962"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直接 </a:t>
            </a:r>
            <a:r>
              <a:rPr lang="en-US" altLang="zh-CN" sz="1600" dirty="0">
                <a:solidFill>
                  <a:schemeClr val="bg1"/>
                </a:solidFill>
              </a:rPr>
              <a:t>3</a:t>
            </a:r>
            <a:r>
              <a:rPr lang="en-US" sz="1600" dirty="0">
                <a:solidFill>
                  <a:schemeClr val="bg1"/>
                </a:solidFill>
              </a:rPr>
              <a:t>D CNN</a:t>
            </a:r>
          </a:p>
        </p:txBody>
      </p:sp>
      <mc:AlternateContent xmlns:mc="http://schemas.openxmlformats.org/markup-compatibility/2006" xmlns:a14="http://schemas.microsoft.com/office/drawing/2010/main">
        <mc:Choice Requires="a14">
          <p:sp>
            <p:nvSpPr>
              <p:cNvPr id="9" name="ee4pContent1">
                <a:extLst>
                  <a:ext uri="{FF2B5EF4-FFF2-40B4-BE49-F238E27FC236}">
                    <a16:creationId xmlns:a16="http://schemas.microsoft.com/office/drawing/2014/main" id="{6FBC8291-BB3D-1735-CDB4-020CCAD311BB}"/>
                  </a:ext>
                </a:extLst>
              </p:cNvPr>
              <p:cNvSpPr txBox="1">
                <a:spLocks/>
              </p:cNvSpPr>
              <p:nvPr>
                <p:custDataLst>
                  <p:tags r:id="rId5"/>
                </p:custDataLst>
              </p:nvPr>
            </p:nvSpPr>
            <p:spPr>
              <a:xfrm>
                <a:off x="1427850" y="4416726"/>
                <a:ext cx="9925948" cy="20761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使用卷积 </a:t>
                </a:r>
                <a:r>
                  <a:rPr lang="en-US" altLang="zh-CN" dirty="0">
                    <a:latin typeface="+mn-lt"/>
                  </a:rPr>
                  <a:t>GRU </a:t>
                </a:r>
                <a:r>
                  <a:rPr lang="zh-CN" altLang="en-US" dirty="0">
                    <a:latin typeface="+mn-lt"/>
                  </a:rPr>
                  <a:t>沿深度维度顺序正则化代价体的 </a:t>
                </a:r>
                <a:r>
                  <a:rPr lang="en-US" altLang="zh-CN" dirty="0">
                    <a:latin typeface="+mn-lt"/>
                  </a:rPr>
                  <a:t>2D </a:t>
                </a:r>
                <a:r>
                  <a:rPr lang="zh-CN" altLang="en-US" dirty="0">
                    <a:latin typeface="+mn-lt"/>
                  </a:rPr>
                  <a:t>切片，而不是 </a:t>
                </a:r>
                <a:r>
                  <a:rPr lang="en-US" altLang="zh-CN" dirty="0">
                    <a:latin typeface="+mn-lt"/>
                  </a:rPr>
                  <a:t>3D CNN</a:t>
                </a:r>
                <a:r>
                  <a:rPr lang="zh-CN" altLang="en-US" dirty="0">
                    <a:latin typeface="+mn-lt"/>
                  </a:rPr>
                  <a:t>，这能够在深度维度上收集空间和单向上下文信息</a:t>
                </a:r>
              </a:p>
              <a:p>
                <a:pPr lvl="1"/>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2</m:t>
                        </m:r>
                      </m:sup>
                    </m:sSup>
                  </m:oMath>
                </a14:m>
                <a:r>
                  <a:rPr lang="en-US" altLang="zh-CN" dirty="0">
                    <a:latin typeface="+mn-lt"/>
                  </a:rPr>
                  <a:t>HC-RMVSNet </a:t>
                </a:r>
                <a:r>
                  <a:rPr lang="zh-CN" altLang="en-US" dirty="0">
                    <a:latin typeface="+mn-lt"/>
                  </a:rPr>
                  <a:t>使用复杂的卷积 </a:t>
                </a:r>
                <a:r>
                  <a:rPr lang="en-US" altLang="zh-CN" dirty="0">
                    <a:latin typeface="+mn-lt"/>
                  </a:rPr>
                  <a:t>LSTM </a:t>
                </a:r>
                <a:r>
                  <a:rPr lang="zh-CN" altLang="en-US" dirty="0">
                    <a:latin typeface="+mn-lt"/>
                  </a:rPr>
                  <a:t>增强了 </a:t>
                </a:r>
                <a:r>
                  <a:rPr lang="en-US" altLang="zh-CN" dirty="0">
                    <a:latin typeface="+mn-lt"/>
                  </a:rPr>
                  <a:t>R-</a:t>
                </a:r>
                <a:r>
                  <a:rPr lang="en-US" altLang="zh-CN" dirty="0" err="1">
                    <a:latin typeface="+mn-lt"/>
                  </a:rPr>
                  <a:t>MVSNet</a:t>
                </a:r>
                <a:endParaRPr lang="en-US" altLang="zh-CN" dirty="0">
                  <a:latin typeface="+mn-lt"/>
                </a:endParaRPr>
              </a:p>
              <a:p>
                <a:pPr lvl="1"/>
                <a:r>
                  <a:rPr lang="en-US" altLang="zh-CN" dirty="0">
                    <a:latin typeface="+mn-lt"/>
                  </a:rPr>
                  <a:t>AA-</a:t>
                </a:r>
                <a:r>
                  <a:rPr lang="en-US" altLang="zh-CN" dirty="0" err="1">
                    <a:latin typeface="+mn-lt"/>
                  </a:rPr>
                  <a:t>RMVSNet</a:t>
                </a:r>
                <a:r>
                  <a:rPr lang="en-US" altLang="zh-CN" dirty="0">
                    <a:latin typeface="+mn-lt"/>
                  </a:rPr>
                  <a:t> </a:t>
                </a:r>
                <a:r>
                  <a:rPr lang="zh-CN" altLang="en-US" dirty="0">
                    <a:latin typeface="+mn-lt"/>
                  </a:rPr>
                  <a:t>进一步引入了用于特征提取的视图内特征聚合模块和用于自适应聚合不同视图代价体的视图间代价体聚合模块</a:t>
                </a:r>
                <a:endParaRPr lang="en-US" altLang="zh-CN" dirty="0">
                  <a:latin typeface="+mn-lt"/>
                </a:endParaRPr>
              </a:p>
              <a:p>
                <a:pPr lvl="1"/>
                <a:r>
                  <a:rPr lang="zh-CN" altLang="en-US" dirty="0">
                    <a:latin typeface="+mn-lt"/>
                  </a:rPr>
                  <a:t>通过对 </a:t>
                </a:r>
                <a:r>
                  <a:rPr lang="en-US" altLang="zh-CN" dirty="0">
                    <a:latin typeface="+mn-lt"/>
                  </a:rPr>
                  <a:t>2D </a:t>
                </a:r>
                <a:r>
                  <a:rPr lang="zh-CN" altLang="en-US" dirty="0">
                    <a:latin typeface="+mn-lt"/>
                  </a:rPr>
                  <a:t>切片的顺序处理，这些方法提高了高分辨率重建以及大规模场景的可扩展性，并减少了内存消耗，但是是以运行时间为代价的</a:t>
                </a:r>
              </a:p>
            </p:txBody>
          </p:sp>
        </mc:Choice>
        <mc:Fallback xmlns="">
          <p:sp>
            <p:nvSpPr>
              <p:cNvPr id="9" name="ee4pContent1">
                <a:extLst>
                  <a:ext uri="{FF2B5EF4-FFF2-40B4-BE49-F238E27FC236}">
                    <a16:creationId xmlns:a16="http://schemas.microsoft.com/office/drawing/2014/main" id="{6FBC8291-BB3D-1735-CDB4-020CCAD311BB}"/>
                  </a:ext>
                </a:extLst>
              </p:cNvPr>
              <p:cNvSpPr txBox="1">
                <a:spLocks noRot="1" noChangeAspect="1" noMove="1" noResize="1" noEditPoints="1" noAdjustHandles="1" noChangeArrowheads="1" noChangeShapeType="1" noTextEdit="1"/>
              </p:cNvSpPr>
              <p:nvPr>
                <p:custDataLst>
                  <p:tags r:id="rId10"/>
                </p:custDataLst>
              </p:nvPr>
            </p:nvSpPr>
            <p:spPr>
              <a:xfrm>
                <a:off x="1427850" y="4416726"/>
                <a:ext cx="9925948" cy="2076149"/>
              </a:xfrm>
              <a:prstGeom prst="rect">
                <a:avLst/>
              </a:prstGeom>
              <a:blipFill>
                <a:blip r:embed="rId11"/>
                <a:stretch>
                  <a:fillRect l="-184" r="-1902" b="-2924"/>
                </a:stretch>
              </a:blipFill>
              <a:ln w="9525" cmpd="sng">
                <a:solidFill>
                  <a:schemeClr val="accent1">
                    <a:lumMod val="100000"/>
                  </a:schemeClr>
                </a:solidFill>
                <a:prstDash val="solid"/>
              </a:ln>
            </p:spPr>
            <p:txBody>
              <a:bodyPr/>
              <a:lstStyle/>
              <a:p>
                <a:r>
                  <a:rPr lang="en-US">
                    <a:noFill/>
                  </a:rPr>
                  <a:t> </a:t>
                </a:r>
              </a:p>
            </p:txBody>
          </p:sp>
        </mc:Fallback>
      </mc:AlternateContent>
      <p:sp>
        <p:nvSpPr>
          <p:cNvPr id="10" name="ee4pHeader2">
            <a:extLst>
              <a:ext uri="{FF2B5EF4-FFF2-40B4-BE49-F238E27FC236}">
                <a16:creationId xmlns:a16="http://schemas.microsoft.com/office/drawing/2014/main" id="{5B003548-AE15-3D46-971F-3D4C0B0FFA4E}"/>
              </a:ext>
            </a:extLst>
          </p:cNvPr>
          <p:cNvSpPr/>
          <p:nvPr>
            <p:custDataLst>
              <p:tags r:id="rId6"/>
            </p:custDataLst>
          </p:nvPr>
        </p:nvSpPr>
        <p:spPr bwMode="auto">
          <a:xfrm rot="16200000">
            <a:off x="94950" y="5159976"/>
            <a:ext cx="207615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RNN</a:t>
            </a:r>
            <a:endParaRPr lang="en-US" sz="1600" dirty="0">
              <a:solidFill>
                <a:schemeClr val="bg1"/>
              </a:solidFill>
            </a:endParaRPr>
          </a:p>
        </p:txBody>
      </p:sp>
    </p:spTree>
    <p:extLst>
      <p:ext uri="{BB962C8B-B14F-4D97-AF65-F5344CB8AC3E}">
        <p14:creationId xmlns:p14="http://schemas.microsoft.com/office/powerpoint/2010/main" val="1238812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mc:AlternateContent xmlns:mc="http://schemas.openxmlformats.org/markup-compatibility/2006" xmlns:a14="http://schemas.microsoft.com/office/drawing/2010/main">
        <mc:Choice Requires="a14">
          <p:sp>
            <p:nvSpPr>
              <p:cNvPr id="6" name="ee4pContent1">
                <a:extLst>
                  <a:ext uri="{FF2B5EF4-FFF2-40B4-BE49-F238E27FC236}">
                    <a16:creationId xmlns:a16="http://schemas.microsoft.com/office/drawing/2014/main" id="{872EBE2D-F937-C856-40F8-014C9AA96B41}"/>
                  </a:ext>
                </a:extLst>
              </p:cNvPr>
              <p:cNvSpPr txBox="1">
                <a:spLocks/>
              </p:cNvSpPr>
              <p:nvPr>
                <p:custDataLst>
                  <p:tags r:id="rId2"/>
                </p:custDataLst>
              </p:nvPr>
            </p:nvSpPr>
            <p:spPr>
              <a:xfrm>
                <a:off x="1427850" y="1690689"/>
                <a:ext cx="9925948" cy="45030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以由粗到精的方式预测深度是减少内存消耗和运行时间</a:t>
                </a:r>
                <a:endParaRPr lang="en-US" altLang="zh-CN" dirty="0">
                  <a:latin typeface="+mn-lt"/>
                </a:endParaRPr>
              </a:p>
              <a:p>
                <a:pPr lvl="1"/>
                <a:r>
                  <a:rPr lang="zh-CN" altLang="en-US" dirty="0">
                    <a:latin typeface="+mn-lt"/>
                  </a:rPr>
                  <a:t>首先预测一个粗略的深度图，然后在更精细的阶段对其进行上采样和细化以构建精细细节</a:t>
                </a:r>
                <a:endParaRPr lang="en-US" altLang="zh-CN" dirty="0">
                  <a:latin typeface="+mn-lt"/>
                </a:endParaRPr>
              </a:p>
              <a:p>
                <a:pPr lvl="1"/>
                <a:r>
                  <a:rPr lang="en-US" altLang="zh-CN" dirty="0" err="1">
                    <a:latin typeface="+mn-lt"/>
                  </a:rPr>
                  <a:t>CasMVSNet</a:t>
                </a:r>
                <a:r>
                  <a:rPr lang="en-US" altLang="zh-CN" dirty="0">
                    <a:latin typeface="+mn-lt"/>
                  </a:rPr>
                  <a:t> </a:t>
                </a:r>
                <a:r>
                  <a:rPr lang="zh-CN" altLang="en-US" dirty="0">
                    <a:latin typeface="+mn-lt"/>
                  </a:rPr>
                  <a:t>通过使用先前粗略地图周围深度范围缩小的特征进行扭曲来构建级联代价体积。基于公式</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𝐇</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𝑑</m:t>
                        </m:r>
                      </m:e>
                    </m:d>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𝑖</m:t>
                        </m:r>
                      </m:sub>
                    </m:sSub>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𝕀</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𝑖</m:t>
                                    </m:r>
                                  </m:sub>
                                  <m:sup>
                                    <m:r>
                                      <a:rPr lang="en-US" altLang="zh-CN" i="1" smtClean="0">
                                        <a:latin typeface="Cambria Math" panose="02040503050406030204" pitchFamily="18" charset="0"/>
                                      </a:rPr>
                                      <m:t>⊤</m:t>
                                    </m:r>
                                  </m:sup>
                                </m:sSub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𝐭</m:t>
                                    </m:r>
                                  </m:e>
                                  <m:sub>
                                    <m:r>
                                      <a:rPr lang="en-US" altLang="zh-CN" b="0" i="1" smtClean="0">
                                        <a:latin typeface="Cambria Math" panose="02040503050406030204" pitchFamily="18" charset="0"/>
                                      </a:rPr>
                                      <m:t>𝑖</m:t>
                                    </m:r>
                                  </m:sub>
                                </m:sSub>
                              </m:e>
                            </m:d>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𝐧</m:t>
                                </m:r>
                              </m:e>
                              <m:sup>
                                <m:r>
                                  <a:rPr lang="en-US" altLang="zh-CN" i="1" smtClean="0">
                                    <a:latin typeface="Cambria Math" panose="02040503050406030204" pitchFamily="18" charset="0"/>
                                  </a:rPr>
                                  <m:t>⊤</m:t>
                                </m:r>
                              </m:sup>
                            </m:sSup>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Sub>
                          </m:num>
                          <m:den>
                            <m:r>
                              <a:rPr lang="en-US" altLang="zh-CN" i="1" smtClean="0">
                                <a:latin typeface="Cambria Math" panose="02040503050406030204" pitchFamily="18" charset="0"/>
                              </a:rPr>
                              <m:t>𝑑</m:t>
                            </m:r>
                          </m:den>
                        </m:f>
                      </m:e>
                    </m:d>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𝐑</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sup>
                    </m:sSubSup>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up>
                        <m:r>
                          <a:rPr lang="en-US" altLang="zh-CN" i="1" smtClean="0">
                            <a:latin typeface="Cambria Math" panose="02040503050406030204" pitchFamily="18" charset="0"/>
                          </a:rPr>
                          <m:t>−</m:t>
                        </m:r>
                        <m:r>
                          <a:rPr lang="en-US" altLang="zh-CN" i="1" smtClean="0">
                            <a:latin typeface="Cambria Math" panose="02040503050406030204" pitchFamily="18" charset="0"/>
                          </a:rPr>
                          <m:t>𝟏</m:t>
                        </m:r>
                      </m:sup>
                    </m:sSubSup>
                    <m:r>
                      <a:rPr lang="en-US" altLang="zh-CN" i="1" smtClean="0">
                        <a:latin typeface="Cambria Math" panose="02040503050406030204" pitchFamily="18" charset="0"/>
                      </a:rPr>
                      <m:t> </m:t>
                    </m:r>
                  </m:oMath>
                </a14:m>
                <a:r>
                  <a:rPr lang="zh-CN" altLang="en-US" dirty="0">
                    <a:latin typeface="+mn-lt"/>
                  </a:rPr>
                  <a:t>，第</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zh-CN" altLang="en-US" dirty="0">
                    <a:latin typeface="+mn-lt"/>
                  </a:rPr>
                  <a:t>阶段差分扭曲的单应性为：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𝐇</m:t>
                          </m:r>
                        </m:e>
                        <m:sub>
                          <m:r>
                            <a:rPr lang="en-US" altLang="zh-CN" b="0" i="1" smtClean="0">
                              <a:latin typeface="Cambria Math" panose="02040503050406030204" pitchFamily="18" charset="0"/>
                            </a:rPr>
                            <m:t>𝑖</m:t>
                          </m:r>
                        </m:sub>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bSup>
                      <m:d>
                        <m:dPr>
                          <m:ctrlPr>
                            <a:rPr lang="en-US" altLang="zh-CN" i="1" smtClean="0">
                              <a:latin typeface="Cambria Math" panose="02040503050406030204" pitchFamily="18" charset="0"/>
                            </a:rPr>
                          </m:ctrlPr>
                        </m:dPr>
                        <m:e>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sup>
                          </m:sSup>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e>
                      </m:d>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0</m:t>
                          </m:r>
                        </m:sub>
                      </m:sSub>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0</m:t>
                          </m:r>
                        </m:sub>
                      </m:sSub>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sSubSup>
                        <m:sSubSupPr>
                          <m:ctrlPr>
                            <a:rPr lang="en-US" altLang="zh-CN" i="1" smtClean="0">
                              <a:latin typeface="Cambria Math" panose="02040503050406030204" pitchFamily="18" charset="0"/>
                            </a:rPr>
                          </m:ctrlPr>
                        </m:sSubSupPr>
                        <m:e>
                          <m:r>
                            <a:rPr lang="en-US" altLang="zh-CN" b="1" i="0" smtClean="0">
                              <a:latin typeface="Cambria Math" panose="02040503050406030204" pitchFamily="18" charset="0"/>
                            </a:rPr>
                            <m:t>𝐊</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−1</m:t>
                          </m:r>
                        </m:sup>
                      </m:sSub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𝑘</m:t>
                            </m:r>
                          </m:e>
                        </m:d>
                      </m:sup>
                    </m:sSup>
                  </m:oMath>
                </a14:m>
                <a:r>
                  <a:rPr lang="zh-CN" altLang="en-US" dirty="0">
                    <a:latin typeface="+mn-lt"/>
                  </a:rPr>
                  <a:t>是第</a:t>
                </a:r>
                <a14:m>
                  <m:oMath xmlns:m="http://schemas.openxmlformats.org/officeDocument/2006/math">
                    <m:r>
                      <a:rPr lang="en-US" altLang="zh-CN" i="1" dirty="0">
                        <a:latin typeface="Cambria Math" panose="02040503050406030204" pitchFamily="18" charset="0"/>
                      </a:rPr>
                      <m:t>𝑘</m:t>
                    </m:r>
                  </m:oMath>
                </a14:m>
                <a:r>
                  <a:rPr lang="zh-CN" altLang="en-US" dirty="0">
                    <a:latin typeface="+mn-lt"/>
                  </a:rPr>
                  <a:t>阶段估计的深度值，</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d>
                          <m:dPr>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m:t>
                            </m:r>
                          </m:e>
                        </m:d>
                      </m:sup>
                    </m:sSup>
                  </m:oMath>
                </a14:m>
                <a:r>
                  <a:rPr lang="zh-CN" altLang="en-US" dirty="0">
                    <a:latin typeface="+mn-lt"/>
                  </a:rPr>
                  <a:t>是当前阶段待确定的残差深度</a:t>
                </a:r>
                <a:endParaRPr lang="en-US" altLang="zh-CN" dirty="0">
                  <a:latin typeface="+mn-lt"/>
                </a:endParaRPr>
              </a:p>
              <a:p>
                <a:pPr lvl="1"/>
                <a:r>
                  <a:rPr lang="zh-CN" altLang="en-US" dirty="0">
                    <a:latin typeface="+mn-lt"/>
                  </a:rPr>
                  <a:t>遵循 </a:t>
                </a:r>
                <a:r>
                  <a:rPr lang="en-US" altLang="zh-CN" dirty="0" err="1">
                    <a:latin typeface="+mn-lt"/>
                  </a:rPr>
                  <a:t>MVSNet</a:t>
                </a:r>
                <a:r>
                  <a:rPr lang="zh-CN" altLang="en-US" dirty="0">
                    <a:latin typeface="+mn-lt"/>
                  </a:rPr>
                  <a:t>，在每个阶段使用</a:t>
                </a:r>
                <a:r>
                  <a:rPr lang="en-US" altLang="zh-CN" dirty="0">
                    <a:latin typeface="+mn-lt"/>
                  </a:rPr>
                  <a:t>3D CNN</a:t>
                </a:r>
                <a:r>
                  <a:rPr lang="zh-CN" altLang="en-US" dirty="0">
                    <a:latin typeface="+mn-lt"/>
                  </a:rPr>
                  <a:t>来正则化代价体积</a:t>
                </a:r>
                <a:endParaRPr lang="en-US" altLang="zh-CN" dirty="0">
                  <a:latin typeface="+mn-lt"/>
                </a:endParaRPr>
              </a:p>
              <a:p>
                <a:pPr lvl="1"/>
                <a:r>
                  <a:rPr lang="en-US" altLang="zh-CN" dirty="0">
                    <a:latin typeface="+mn-lt"/>
                  </a:rPr>
                  <a:t>UCS-Net </a:t>
                </a:r>
                <a:r>
                  <a:rPr lang="zh-CN" altLang="en-US" dirty="0">
                    <a:latin typeface="+mn-lt"/>
                  </a:rPr>
                  <a:t>从粗略预测中估计不确定性，以自适应地调整更精细阶段的搜索范围</a:t>
                </a:r>
                <a:endParaRPr lang="en-US" altLang="zh-CN" dirty="0">
                  <a:latin typeface="+mn-lt"/>
                </a:endParaRPr>
              </a:p>
              <a:p>
                <a:pPr lvl="1"/>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使用提出的最佳深度分辨率（半像素）构建代价体积，以缩小更精细阶段的深度范围</a:t>
                </a:r>
                <a:endParaRPr lang="en-US" altLang="zh-CN" dirty="0">
                  <a:latin typeface="+mn-lt"/>
                </a:endParaRPr>
              </a:p>
              <a:p>
                <a:pPr lvl="1"/>
                <a:r>
                  <a:rPr lang="en-US" altLang="zh-CN" dirty="0">
                    <a:latin typeface="+mn-lt"/>
                  </a:rPr>
                  <a:t>EPP-</a:t>
                </a:r>
                <a:r>
                  <a:rPr lang="en-US" altLang="zh-CN" dirty="0" err="1">
                    <a:latin typeface="+mn-lt"/>
                  </a:rPr>
                  <a:t>MVSNet</a:t>
                </a:r>
                <a:r>
                  <a:rPr lang="en-US" altLang="zh-CN" dirty="0">
                    <a:latin typeface="+mn-lt"/>
                  </a:rPr>
                  <a:t> </a:t>
                </a:r>
                <a:r>
                  <a:rPr lang="zh-CN" altLang="en-US" dirty="0">
                    <a:latin typeface="+mn-lt"/>
                  </a:rPr>
                  <a:t>引入了一个极线汇聚模块，将高分辨率信息汇聚到代价体积中，并引入了一个基于熵的过程来调整深度范围</a:t>
                </a:r>
                <a:endParaRPr lang="en-US" altLang="zh-CN" dirty="0">
                  <a:latin typeface="+mn-lt"/>
                </a:endParaRPr>
              </a:p>
              <a:p>
                <a:pPr lvl="1"/>
                <a:r>
                  <a:rPr lang="en-US" altLang="zh-CN" dirty="0" err="1">
                    <a:latin typeface="+mn-lt"/>
                  </a:rPr>
                  <a:t>TransMVSNet</a:t>
                </a:r>
                <a:r>
                  <a:rPr lang="en-US" altLang="zh-CN" dirty="0">
                    <a:latin typeface="+mn-lt"/>
                  </a:rPr>
                  <a:t> </a:t>
                </a:r>
                <a:r>
                  <a:rPr lang="zh-CN" altLang="en-US" dirty="0">
                    <a:latin typeface="+mn-lt"/>
                  </a:rPr>
                  <a:t>使用特征匹配</a:t>
                </a:r>
                <a:r>
                  <a:rPr lang="en-US" altLang="zh-CN" dirty="0">
                    <a:latin typeface="+mn-lt"/>
                  </a:rPr>
                  <a:t>Transformer</a:t>
                </a:r>
                <a:r>
                  <a:rPr lang="zh-CN" altLang="en-US" dirty="0">
                    <a:latin typeface="+mn-lt"/>
                  </a:rPr>
                  <a:t>来进行图像内和图像间的鲁棒长程全局上下文聚合</a:t>
                </a:r>
                <a:endParaRPr lang="en-US" altLang="zh-CN" dirty="0">
                  <a:latin typeface="+mn-lt"/>
                </a:endParaRPr>
              </a:p>
              <a:p>
                <a:pPr lvl="1"/>
                <a:r>
                  <a:rPr lang="en-US" altLang="zh-CN" dirty="0">
                    <a:latin typeface="+mn-lt"/>
                  </a:rPr>
                  <a:t>WT-</a:t>
                </a:r>
                <a:r>
                  <a:rPr lang="en-US" altLang="zh-CN" dirty="0" err="1">
                    <a:latin typeface="+mn-lt"/>
                  </a:rPr>
                  <a:t>MVSNet</a:t>
                </a:r>
                <a:r>
                  <a:rPr lang="en-US" altLang="zh-CN" dirty="0">
                    <a:latin typeface="+mn-lt"/>
                  </a:rPr>
                  <a:t> </a:t>
                </a:r>
                <a:r>
                  <a:rPr lang="zh-CN" altLang="en-US" dirty="0">
                    <a:latin typeface="+mn-lt"/>
                  </a:rPr>
                  <a:t>使用基于窗口的极线</a:t>
                </a:r>
                <a:r>
                  <a:rPr lang="en-US" altLang="zh-CN" dirty="0">
                    <a:latin typeface="+mn-lt"/>
                  </a:rPr>
                  <a:t>Transformer</a:t>
                </a:r>
                <a:r>
                  <a:rPr lang="zh-CN" altLang="en-US" dirty="0">
                    <a:latin typeface="+mn-lt"/>
                  </a:rPr>
                  <a:t>来增强块与块之间的匹配，并使用基于窗口的代价</a:t>
                </a:r>
                <a:r>
                  <a:rPr lang="en-US" altLang="zh-CN" dirty="0">
                    <a:latin typeface="+mn-lt"/>
                  </a:rPr>
                  <a:t>Transformer</a:t>
                </a:r>
                <a:r>
                  <a:rPr lang="zh-CN" altLang="en-US" dirty="0">
                    <a:latin typeface="+mn-lt"/>
                  </a:rPr>
                  <a:t>来更好地聚合全局信息</a:t>
                </a:r>
              </a:p>
            </p:txBody>
          </p:sp>
        </mc:Choice>
        <mc:Fallback xmlns="">
          <p:sp>
            <p:nvSpPr>
              <p:cNvPr id="6" name="ee4pContent1">
                <a:extLst>
                  <a:ext uri="{FF2B5EF4-FFF2-40B4-BE49-F238E27FC236}">
                    <a16:creationId xmlns:a16="http://schemas.microsoft.com/office/drawing/2014/main" id="{872EBE2D-F937-C856-40F8-014C9AA96B41}"/>
                  </a:ext>
                </a:extLst>
              </p:cNvPr>
              <p:cNvSpPr txBox="1">
                <a:spLocks noRot="1" noChangeAspect="1" noMove="1" noResize="1" noEditPoints="1" noAdjustHandles="1" noChangeArrowheads="1" noChangeShapeType="1" noTextEdit="1"/>
              </p:cNvSpPr>
              <p:nvPr>
                <p:custDataLst>
                  <p:tags r:id="rId7"/>
                </p:custDataLst>
              </p:nvPr>
            </p:nvSpPr>
            <p:spPr>
              <a:xfrm>
                <a:off x="1427850" y="1690689"/>
                <a:ext cx="9925948" cy="4503078"/>
              </a:xfrm>
              <a:prstGeom prst="rect">
                <a:avLst/>
              </a:prstGeom>
              <a:blipFill>
                <a:blip r:embed="rId8"/>
                <a:stretch>
                  <a:fillRect l="-307" b="-1350"/>
                </a:stretch>
              </a:blipFill>
              <a:ln w="9525" cmpd="sng">
                <a:solidFill>
                  <a:schemeClr val="accent1">
                    <a:lumMod val="100000"/>
                  </a:schemeClr>
                </a:solidFill>
                <a:prstDash val="solid"/>
              </a:ln>
            </p:spPr>
            <p:txBody>
              <a:bodyPr/>
              <a:lstStyle/>
              <a:p>
                <a:r>
                  <a:rPr lang="en-US">
                    <a:noFill/>
                  </a:rPr>
                  <a:t> </a:t>
                </a:r>
              </a:p>
            </p:txBody>
          </p:sp>
        </mc:Fallback>
      </mc:AlternateContent>
      <p:sp>
        <p:nvSpPr>
          <p:cNvPr id="8" name="ee4pHeader2">
            <a:extLst>
              <a:ext uri="{FF2B5EF4-FFF2-40B4-BE49-F238E27FC236}">
                <a16:creationId xmlns:a16="http://schemas.microsoft.com/office/drawing/2014/main" id="{620DA7D2-C59D-CF69-63E9-23B8B87161A0}"/>
              </a:ext>
            </a:extLst>
          </p:cNvPr>
          <p:cNvSpPr/>
          <p:nvPr>
            <p:custDataLst>
              <p:tags r:id="rId3"/>
            </p:custDataLst>
          </p:nvPr>
        </p:nvSpPr>
        <p:spPr bwMode="auto">
          <a:xfrm rot="16200000">
            <a:off x="-1118514" y="3647404"/>
            <a:ext cx="450308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Coarse-to-Fine</a:t>
            </a:r>
            <a:endParaRPr lang="en-US" sz="1600" dirty="0">
              <a:solidFill>
                <a:schemeClr val="bg1"/>
              </a:solidFill>
            </a:endParaRPr>
          </a:p>
        </p:txBody>
      </p:sp>
    </p:spTree>
    <p:extLst>
      <p:ext uri="{BB962C8B-B14F-4D97-AF65-F5344CB8AC3E}">
        <p14:creationId xmlns:p14="http://schemas.microsoft.com/office/powerpoint/2010/main" val="3144007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3" name="图片 2">
            <a:extLst>
              <a:ext uri="{FF2B5EF4-FFF2-40B4-BE49-F238E27FC236}">
                <a16:creationId xmlns:a16="http://schemas.microsoft.com/office/drawing/2014/main" id="{F43DDE97-93F8-8D39-D637-AF17A2D88FDD}"/>
              </a:ext>
            </a:extLst>
          </p:cNvPr>
          <p:cNvPicPr>
            <a:picLocks noChangeAspect="1"/>
          </p:cNvPicPr>
          <p:nvPr/>
        </p:nvPicPr>
        <p:blipFill>
          <a:blip r:embed="rId6"/>
          <a:stretch>
            <a:fillRect/>
          </a:stretch>
        </p:blipFill>
        <p:spPr>
          <a:xfrm>
            <a:off x="989881" y="1690688"/>
            <a:ext cx="10212238" cy="5163154"/>
          </a:xfrm>
          <a:prstGeom prst="rect">
            <a:avLst/>
          </a:prstGeom>
        </p:spPr>
      </p:pic>
      <p:sp>
        <p:nvSpPr>
          <p:cNvPr id="5" name="ee4pContent1">
            <a:extLst>
              <a:ext uri="{FF2B5EF4-FFF2-40B4-BE49-F238E27FC236}">
                <a16:creationId xmlns:a16="http://schemas.microsoft.com/office/drawing/2014/main" id="{72830CCE-7DF3-8A7D-63C9-74D77154E7E3}"/>
              </a:ext>
            </a:extLst>
          </p:cNvPr>
          <p:cNvSpPr txBox="1">
            <a:spLocks/>
          </p:cNvSpPr>
          <p:nvPr>
            <p:custDataLst>
              <p:tags r:id="rId2"/>
            </p:custDataLst>
          </p:nvPr>
        </p:nvSpPr>
        <p:spPr>
          <a:xfrm>
            <a:off x="933089" y="1855701"/>
            <a:ext cx="5257800" cy="20951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a:t>
            </a:r>
            <a:r>
              <a:rPr lang="en-US" altLang="zh-CN" dirty="0">
                <a:latin typeface="+mn-lt"/>
              </a:rPr>
              <a:t>4D</a:t>
            </a:r>
            <a:r>
              <a:rPr lang="zh-CN" altLang="en-US" dirty="0">
                <a:latin typeface="+mn-lt"/>
              </a:rPr>
              <a:t>代价体积的离线</a:t>
            </a:r>
            <a:r>
              <a:rPr lang="en-US" altLang="zh-CN" dirty="0">
                <a:latin typeface="+mn-lt"/>
              </a:rPr>
              <a:t>MVS</a:t>
            </a:r>
            <a:r>
              <a:rPr lang="zh-CN" altLang="en-US" dirty="0">
                <a:latin typeface="+mn-lt"/>
              </a:rPr>
              <a:t>方法的典型代价正则化方案图示</a:t>
            </a:r>
            <a:endParaRPr lang="en-US" altLang="zh-CN" dirty="0">
              <a:latin typeface="+mn-lt"/>
            </a:endParaRPr>
          </a:p>
          <a:p>
            <a:pPr marL="546100" lvl="2" indent="-342900">
              <a:buFont typeface="+mj-lt"/>
              <a:buAutoNum type="arabicPeriod"/>
            </a:pPr>
            <a:r>
              <a:rPr lang="zh-CN" altLang="en-US" dirty="0">
                <a:latin typeface="+mn-lt"/>
              </a:rPr>
              <a:t>直接</a:t>
            </a:r>
            <a:r>
              <a:rPr lang="en-US" altLang="zh-CN" dirty="0">
                <a:latin typeface="+mn-lt"/>
              </a:rPr>
              <a:t>3D CNN</a:t>
            </a:r>
            <a:r>
              <a:rPr lang="zh-CN" altLang="en-US" dirty="0">
                <a:latin typeface="+mn-lt"/>
              </a:rPr>
              <a:t>正则化应用</a:t>
            </a:r>
            <a:r>
              <a:rPr lang="en-US" altLang="zh-CN" dirty="0">
                <a:latin typeface="+mn-lt"/>
              </a:rPr>
              <a:t>3D CNN</a:t>
            </a:r>
            <a:r>
              <a:rPr lang="zh-CN" altLang="en-US" dirty="0">
                <a:latin typeface="+mn-lt"/>
              </a:rPr>
              <a:t>来聚合上下文信息</a:t>
            </a:r>
            <a:endParaRPr lang="en-US" altLang="zh-CN" dirty="0">
              <a:latin typeface="+mn-lt"/>
            </a:endParaRPr>
          </a:p>
          <a:p>
            <a:pPr marL="546100" lvl="2" indent="-342900">
              <a:buFont typeface="+mj-lt"/>
              <a:buAutoNum type="arabicPeriod"/>
            </a:pPr>
            <a:r>
              <a:rPr lang="zh-CN" altLang="en-US" dirty="0">
                <a:latin typeface="+mn-lt"/>
              </a:rPr>
              <a:t>粗到细正则化基于粗略预测构建多尺度代价体积，并在每个尺度上使用</a:t>
            </a:r>
            <a:r>
              <a:rPr lang="en-US" altLang="zh-CN" dirty="0">
                <a:latin typeface="+mn-lt"/>
              </a:rPr>
              <a:t>3D CNN</a:t>
            </a:r>
            <a:r>
              <a:rPr lang="zh-CN" altLang="en-US" dirty="0">
                <a:latin typeface="+mn-lt"/>
              </a:rPr>
              <a:t>正则化</a:t>
            </a:r>
            <a:endParaRPr lang="en-US" altLang="zh-CN" dirty="0">
              <a:latin typeface="+mn-lt"/>
            </a:endParaRPr>
          </a:p>
          <a:p>
            <a:pPr marL="546100" lvl="2" indent="-342900">
              <a:buFont typeface="+mj-lt"/>
              <a:buAutoNum type="arabicPeriod"/>
            </a:pPr>
            <a:r>
              <a:rPr lang="en-US" altLang="zh-CN" dirty="0">
                <a:latin typeface="+mn-lt"/>
              </a:rPr>
              <a:t>RNN</a:t>
            </a:r>
            <a:r>
              <a:rPr lang="zh-CN" altLang="en-US" dirty="0">
                <a:latin typeface="+mn-lt"/>
              </a:rPr>
              <a:t>正则化顺序地正则化代价体积的</a:t>
            </a:r>
            <a:r>
              <a:rPr lang="en-US" altLang="zh-CN" dirty="0">
                <a:latin typeface="+mn-lt"/>
              </a:rPr>
              <a:t>2D</a:t>
            </a:r>
            <a:r>
              <a:rPr lang="zh-CN" altLang="en-US" dirty="0">
                <a:latin typeface="+mn-lt"/>
              </a:rPr>
              <a:t>切片以减少内存消</a:t>
            </a:r>
            <a:endParaRPr lang="en-US" dirty="0">
              <a:latin typeface="+mn-lt"/>
            </a:endParaRPr>
          </a:p>
        </p:txBody>
      </p:sp>
    </p:spTree>
    <p:extLst>
      <p:ext uri="{BB962C8B-B14F-4D97-AF65-F5344CB8AC3E}">
        <p14:creationId xmlns:p14="http://schemas.microsoft.com/office/powerpoint/2010/main" val="977598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pic>
        <p:nvPicPr>
          <p:cNvPr id="5" name="图片 4">
            <a:extLst>
              <a:ext uri="{FF2B5EF4-FFF2-40B4-BE49-F238E27FC236}">
                <a16:creationId xmlns:a16="http://schemas.microsoft.com/office/drawing/2014/main" id="{0A2F350A-0504-A704-FB07-C815D5F1BF53}"/>
              </a:ext>
            </a:extLst>
          </p:cNvPr>
          <p:cNvPicPr>
            <a:picLocks noChangeAspect="1"/>
          </p:cNvPicPr>
          <p:nvPr/>
        </p:nvPicPr>
        <p:blipFill>
          <a:blip r:embed="rId5"/>
          <a:stretch>
            <a:fillRect/>
          </a:stretch>
        </p:blipFill>
        <p:spPr>
          <a:xfrm>
            <a:off x="838200" y="1975361"/>
            <a:ext cx="10515600" cy="4436752"/>
          </a:xfrm>
          <a:prstGeom prst="rect">
            <a:avLst/>
          </a:prstGeom>
        </p:spPr>
      </p:pic>
    </p:spTree>
    <p:extLst>
      <p:ext uri="{BB962C8B-B14F-4D97-AF65-F5344CB8AC3E}">
        <p14:creationId xmlns:p14="http://schemas.microsoft.com/office/powerpoint/2010/main" val="1834994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200" y="1690689"/>
            <a:ext cx="6502880" cy="21653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与传统方法不同，某些方法采用迭代更新来逐步细化深度图</a:t>
            </a:r>
            <a:endParaRPr lang="en-US" altLang="zh-CN" dirty="0">
              <a:latin typeface="+mn-lt"/>
            </a:endParaRPr>
          </a:p>
          <a:p>
            <a:pPr lvl="1"/>
            <a:r>
              <a:rPr lang="zh-CN" altLang="en-US" dirty="0">
                <a:latin typeface="+mn-lt"/>
              </a:rPr>
              <a:t>通过基于连续迭代迭代更新深度图，这些方法可以逐步提高重建的三维场景的精度和一致性。此外，能够控制迭代次数使用户能够根据具体的应用需求灵活地优先考虑计算效率或重建质量</a:t>
            </a:r>
            <a:endParaRPr lang="en-US" altLang="zh-CN" dirty="0">
              <a:latin typeface="+mn-lt"/>
            </a:endParaRPr>
          </a:p>
          <a:p>
            <a:pPr lvl="1"/>
            <a:r>
              <a:rPr lang="zh-CN" altLang="en-US" dirty="0">
                <a:latin typeface="+mn-lt"/>
              </a:rPr>
              <a:t>一些方法将迭代 </a:t>
            </a:r>
            <a:r>
              <a:rPr lang="en-US" altLang="zh-CN" dirty="0" err="1">
                <a:latin typeface="+mn-lt"/>
              </a:rPr>
              <a:t>PatchMatch</a:t>
            </a:r>
            <a:r>
              <a:rPr lang="en-US" altLang="zh-CN" dirty="0">
                <a:latin typeface="+mn-lt"/>
              </a:rPr>
              <a:t> </a:t>
            </a:r>
            <a:r>
              <a:rPr lang="zh-CN" altLang="en-US" dirty="0">
                <a:latin typeface="+mn-lt"/>
              </a:rPr>
              <a:t>与深度学习相结合</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pic>
        <p:nvPicPr>
          <p:cNvPr id="6" name="图片 5">
            <a:extLst>
              <a:ext uri="{FF2B5EF4-FFF2-40B4-BE49-F238E27FC236}">
                <a16:creationId xmlns:a16="http://schemas.microsoft.com/office/drawing/2014/main" id="{DB094D4E-8506-0865-616F-CA3D464B1C18}"/>
              </a:ext>
            </a:extLst>
          </p:cNvPr>
          <p:cNvPicPr>
            <a:picLocks noChangeAspect="1"/>
          </p:cNvPicPr>
          <p:nvPr/>
        </p:nvPicPr>
        <p:blipFill>
          <a:blip r:embed="rId7"/>
          <a:stretch>
            <a:fillRect/>
          </a:stretch>
        </p:blipFill>
        <p:spPr>
          <a:xfrm>
            <a:off x="7488346" y="1690688"/>
            <a:ext cx="3865454" cy="2293476"/>
          </a:xfrm>
          <a:prstGeom prst="rect">
            <a:avLst/>
          </a:prstGeom>
        </p:spPr>
      </p:pic>
      <p:pic>
        <p:nvPicPr>
          <p:cNvPr id="7" name="图片 6">
            <a:extLst>
              <a:ext uri="{FF2B5EF4-FFF2-40B4-BE49-F238E27FC236}">
                <a16:creationId xmlns:a16="http://schemas.microsoft.com/office/drawing/2014/main" id="{43045E0C-3DB0-597D-AB6D-9DDF2C3EAA68}"/>
              </a:ext>
            </a:extLst>
          </p:cNvPr>
          <p:cNvPicPr>
            <a:picLocks noChangeAspect="1"/>
          </p:cNvPicPr>
          <p:nvPr/>
        </p:nvPicPr>
        <p:blipFill>
          <a:blip r:embed="rId8"/>
          <a:stretch>
            <a:fillRect/>
          </a:stretch>
        </p:blipFill>
        <p:spPr>
          <a:xfrm>
            <a:off x="10018681" y="3984164"/>
            <a:ext cx="1335119" cy="2731482"/>
          </a:xfrm>
          <a:prstGeom prst="rect">
            <a:avLst/>
          </a:prstGeom>
        </p:spPr>
      </p:pic>
      <p:sp>
        <p:nvSpPr>
          <p:cNvPr id="8" name="ee4pContent1">
            <a:extLst>
              <a:ext uri="{FF2B5EF4-FFF2-40B4-BE49-F238E27FC236}">
                <a16:creationId xmlns:a16="http://schemas.microsoft.com/office/drawing/2014/main" id="{6B00FB48-43D8-7A58-93C3-B25F50BF718C}"/>
              </a:ext>
            </a:extLst>
          </p:cNvPr>
          <p:cNvSpPr txBox="1">
            <a:spLocks/>
          </p:cNvSpPr>
          <p:nvPr>
            <p:custDataLst>
              <p:tags r:id="rId3"/>
            </p:custDataLst>
          </p:nvPr>
        </p:nvSpPr>
        <p:spPr>
          <a:xfrm>
            <a:off x="838199" y="4045789"/>
            <a:ext cx="9030420" cy="27314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PatchMatch</a:t>
            </a:r>
            <a:r>
              <a:rPr lang="en-US" altLang="zh-CN" dirty="0">
                <a:latin typeface="+mn-lt"/>
              </a:rPr>
              <a:t> </a:t>
            </a:r>
            <a:r>
              <a:rPr lang="zh-CN" altLang="en-US" dirty="0">
                <a:latin typeface="+mn-lt"/>
              </a:rPr>
              <a:t>算法广泛应用于许多传统的</a:t>
            </a:r>
            <a:r>
              <a:rPr lang="en-US" altLang="zh-CN" dirty="0">
                <a:latin typeface="+mn-lt"/>
              </a:rPr>
              <a:t>MVS</a:t>
            </a:r>
            <a:r>
              <a:rPr lang="zh-CN" altLang="en-US" dirty="0">
                <a:latin typeface="+mn-lt"/>
              </a:rPr>
              <a:t>方法</a:t>
            </a:r>
            <a:endParaRPr lang="en-US" altLang="zh-CN" dirty="0">
              <a:latin typeface="+mn-lt"/>
            </a:endParaRPr>
          </a:p>
          <a:p>
            <a:pPr lvl="1"/>
            <a:r>
              <a:rPr lang="en-US" altLang="zh-CN" dirty="0" err="1">
                <a:latin typeface="+mn-lt"/>
              </a:rPr>
              <a:t>PatchMatch</a:t>
            </a:r>
            <a:r>
              <a:rPr lang="en-US" altLang="zh-CN" dirty="0">
                <a:latin typeface="+mn-lt"/>
              </a:rPr>
              <a:t> </a:t>
            </a:r>
            <a:r>
              <a:rPr lang="zh-CN" altLang="en-US" dirty="0">
                <a:latin typeface="+mn-lt"/>
              </a:rPr>
              <a:t>算法主要包括：随机初始化、假设传播到邻域以及评估以选择最佳解决方案</a:t>
            </a:r>
            <a:endParaRPr lang="en-US" altLang="zh-CN" dirty="0">
              <a:latin typeface="+mn-lt"/>
            </a:endParaRPr>
          </a:p>
          <a:p>
            <a:pPr lvl="1"/>
            <a:r>
              <a:rPr lang="zh-CN" altLang="en-US" dirty="0">
                <a:latin typeface="+mn-lt"/>
              </a:rPr>
              <a:t>初始化后，该方法在传播和评估之间迭代，直到收敛。传统方法通常为传播设计固定的模式</a:t>
            </a:r>
            <a:endParaRPr lang="en-US" altLang="zh-CN" dirty="0">
              <a:latin typeface="+mn-lt"/>
            </a:endParaRPr>
          </a:p>
          <a:p>
            <a:pPr lvl="1"/>
            <a:r>
              <a:rPr lang="zh-CN" altLang="en-US" dirty="0">
                <a:latin typeface="+mn-lt"/>
              </a:rPr>
              <a:t>最近，</a:t>
            </a:r>
            <a:r>
              <a:rPr lang="en-US" altLang="zh-CN" dirty="0" err="1">
                <a:latin typeface="+mn-lt"/>
              </a:rPr>
              <a:t>PatchmatchNet</a:t>
            </a:r>
            <a:r>
              <a:rPr lang="en-US" altLang="zh-CN" dirty="0">
                <a:latin typeface="+mn-lt"/>
              </a:rPr>
              <a:t> </a:t>
            </a:r>
            <a:r>
              <a:rPr lang="zh-CN" altLang="en-US" dirty="0">
                <a:latin typeface="+mn-lt"/>
              </a:rPr>
              <a:t>提出了学习自适应传播和代价聚合模块，这使得 </a:t>
            </a:r>
            <a:r>
              <a:rPr lang="en-US" altLang="zh-CN" dirty="0" err="1">
                <a:latin typeface="+mn-lt"/>
              </a:rPr>
              <a:t>PatchMatch</a:t>
            </a:r>
            <a:r>
              <a:rPr lang="en-US" altLang="zh-CN" dirty="0">
                <a:latin typeface="+mn-lt"/>
              </a:rPr>
              <a:t> </a:t>
            </a:r>
            <a:r>
              <a:rPr lang="zh-CN" altLang="en-US" dirty="0">
                <a:latin typeface="+mn-lt"/>
              </a:rPr>
              <a:t>能够更快地收敛并提供更准确的深度图</a:t>
            </a:r>
            <a:endParaRPr lang="en-US" altLang="zh-CN" dirty="0">
              <a:latin typeface="+mn-lt"/>
            </a:endParaRPr>
          </a:p>
          <a:p>
            <a:pPr lvl="1"/>
            <a:r>
              <a:rPr lang="zh-CN" altLang="en-US" dirty="0">
                <a:latin typeface="+mn-lt"/>
              </a:rPr>
              <a:t>与传统方法那样从静态的邻域样本中简单地传播深度样本不同，</a:t>
            </a:r>
            <a:r>
              <a:rPr lang="en-US" altLang="zh-CN" dirty="0" err="1">
                <a:latin typeface="+mn-lt"/>
              </a:rPr>
              <a:t>PatchmatchNet</a:t>
            </a:r>
            <a:r>
              <a:rPr lang="en-US" altLang="zh-CN" dirty="0">
                <a:latin typeface="+mn-lt"/>
              </a:rPr>
              <a:t> </a:t>
            </a:r>
            <a:r>
              <a:rPr lang="zh-CN" altLang="en-US" dirty="0">
                <a:latin typeface="+mn-lt"/>
              </a:rPr>
              <a:t>在图像特征的引导下，自适应地从相同表面的像素中收集样本</a:t>
            </a:r>
            <a:endParaRPr lang="en-US" altLang="zh-CN" dirty="0">
              <a:latin typeface="+mn-lt"/>
            </a:endParaRPr>
          </a:p>
          <a:p>
            <a:pPr lvl="1"/>
            <a:r>
              <a:rPr lang="en-US" altLang="zh-CN" dirty="0" err="1">
                <a:latin typeface="+mn-lt"/>
              </a:rPr>
              <a:t>PatchMatch</a:t>
            </a:r>
            <a:r>
              <a:rPr lang="en-US" altLang="zh-CN" dirty="0">
                <a:latin typeface="+mn-lt"/>
              </a:rPr>
              <a:t>-RL </a:t>
            </a:r>
            <a:r>
              <a:rPr lang="zh-CN" altLang="en-US" dirty="0">
                <a:latin typeface="+mn-lt"/>
              </a:rPr>
              <a:t>以由粗到细的结构联合估计深度、法线和可见性。考虑到基于 </a:t>
            </a:r>
            <a:r>
              <a:rPr lang="en-US" altLang="zh-CN" dirty="0">
                <a:latin typeface="+mn-lt"/>
              </a:rPr>
              <a:t>argmax </a:t>
            </a:r>
            <a:r>
              <a:rPr lang="zh-CN" altLang="en-US" dirty="0">
                <a:latin typeface="+mn-lt"/>
              </a:rPr>
              <a:t>的 </a:t>
            </a:r>
            <a:r>
              <a:rPr lang="en-US" altLang="zh-CN" dirty="0" err="1">
                <a:latin typeface="+mn-lt"/>
              </a:rPr>
              <a:t>PatchMatch</a:t>
            </a:r>
            <a:r>
              <a:rPr lang="en-US" altLang="zh-CN" dirty="0">
                <a:latin typeface="+mn-lt"/>
              </a:rPr>
              <a:t> </a:t>
            </a:r>
            <a:r>
              <a:rPr lang="zh-CN" altLang="en-US" dirty="0">
                <a:latin typeface="+mn-lt"/>
              </a:rPr>
              <a:t>硬决策</a:t>
            </a:r>
            <a:r>
              <a:rPr lang="en-US" altLang="zh-CN" dirty="0">
                <a:latin typeface="+mn-lt"/>
              </a:rPr>
              <a:t>/</a:t>
            </a:r>
            <a:r>
              <a:rPr lang="zh-CN" altLang="en-US" dirty="0">
                <a:latin typeface="+mn-lt"/>
              </a:rPr>
              <a:t>采样不可微，</a:t>
            </a:r>
            <a:r>
              <a:rPr lang="en-US" altLang="zh-CN" dirty="0" err="1">
                <a:latin typeface="+mn-lt"/>
              </a:rPr>
              <a:t>PatMatch</a:t>
            </a:r>
            <a:r>
              <a:rPr lang="en-US" altLang="zh-CN" dirty="0">
                <a:latin typeface="+mn-lt"/>
              </a:rPr>
              <a:t>-RL </a:t>
            </a:r>
            <a:r>
              <a:rPr lang="zh-CN" altLang="en-US" dirty="0">
                <a:latin typeface="+mn-lt"/>
              </a:rPr>
              <a:t>在训练中采用了强化学习</a:t>
            </a:r>
          </a:p>
        </p:txBody>
      </p:sp>
    </p:spTree>
    <p:extLst>
      <p:ext uri="{BB962C8B-B14F-4D97-AF65-F5344CB8AC3E}">
        <p14:creationId xmlns:p14="http://schemas.microsoft.com/office/powerpoint/2010/main" val="3730370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
        <p:nvSpPr>
          <p:cNvPr id="5" name="ee4pContent1">
            <a:extLst>
              <a:ext uri="{FF2B5EF4-FFF2-40B4-BE49-F238E27FC236}">
                <a16:creationId xmlns:a16="http://schemas.microsoft.com/office/drawing/2014/main" id="{9CA757F6-4988-69F4-12F0-0DE2287700D7}"/>
              </a:ext>
            </a:extLst>
          </p:cNvPr>
          <p:cNvSpPr txBox="1">
            <a:spLocks/>
          </p:cNvSpPr>
          <p:nvPr>
            <p:custDataLst>
              <p:tags r:id="rId2"/>
            </p:custDataLst>
          </p:nvPr>
        </p:nvSpPr>
        <p:spPr>
          <a:xfrm>
            <a:off x="838199" y="1690688"/>
            <a:ext cx="10515599" cy="28985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最近，</a:t>
            </a:r>
            <a:r>
              <a:rPr lang="en-US" altLang="zh-CN" dirty="0">
                <a:latin typeface="+mn-lt"/>
              </a:rPr>
              <a:t>RAFT </a:t>
            </a:r>
            <a:r>
              <a:rPr lang="zh-CN" altLang="en-US" dirty="0">
                <a:latin typeface="+mn-lt"/>
              </a:rPr>
              <a:t>使用 </a:t>
            </a:r>
            <a:r>
              <a:rPr lang="en-US" altLang="zh-CN" dirty="0">
                <a:latin typeface="+mn-lt"/>
              </a:rPr>
              <a:t>GRU </a:t>
            </a:r>
            <a:r>
              <a:rPr lang="zh-CN" altLang="en-US" dirty="0">
                <a:latin typeface="+mn-lt"/>
              </a:rPr>
              <a:t>迭代更新运动场来估计光流</a:t>
            </a:r>
            <a:endParaRPr lang="en-US" altLang="zh-CN" dirty="0">
              <a:latin typeface="+mn-lt"/>
            </a:endParaRPr>
          </a:p>
          <a:p>
            <a:pPr lvl="2"/>
            <a:r>
              <a:rPr lang="zh-CN" altLang="en-US" dirty="0">
                <a:latin typeface="+mn-lt"/>
              </a:rPr>
              <a:t>在多视图立体视觉（</a:t>
            </a:r>
            <a:r>
              <a:rPr lang="en-US" altLang="zh-CN" dirty="0">
                <a:latin typeface="+mn-lt"/>
              </a:rPr>
              <a:t>MVS</a:t>
            </a:r>
            <a:r>
              <a:rPr lang="zh-CN" altLang="en-US" dirty="0">
                <a:latin typeface="+mn-lt"/>
              </a:rPr>
              <a:t>）中，一些方法也采用了这种方法来提高效率和灵活性</a:t>
            </a:r>
            <a:endParaRPr lang="en-US" altLang="zh-CN" dirty="0">
              <a:latin typeface="+mn-lt"/>
            </a:endParaRPr>
          </a:p>
          <a:p>
            <a:pPr lvl="2"/>
            <a:r>
              <a:rPr lang="en-US" altLang="zh-CN" dirty="0" err="1">
                <a:latin typeface="+mn-lt"/>
              </a:rPr>
              <a:t>IterMVS</a:t>
            </a:r>
            <a:r>
              <a:rPr lang="en-US" altLang="zh-CN" dirty="0">
                <a:latin typeface="+mn-lt"/>
              </a:rPr>
              <a:t> </a:t>
            </a:r>
            <a:r>
              <a:rPr lang="zh-CN" altLang="en-US" dirty="0">
                <a:latin typeface="+mn-lt"/>
              </a:rPr>
              <a:t>提出了一种轻量级的基于 </a:t>
            </a:r>
            <a:r>
              <a:rPr lang="en-US" altLang="zh-CN" dirty="0">
                <a:latin typeface="+mn-lt"/>
              </a:rPr>
              <a:t>GRU </a:t>
            </a:r>
            <a:r>
              <a:rPr lang="zh-CN" altLang="en-US" dirty="0">
                <a:latin typeface="+mn-lt"/>
              </a:rPr>
              <a:t>的概率估计器，它在其隐藏状态中编码每个像素的深度概率分布</a:t>
            </a:r>
            <a:endParaRPr lang="en-US" altLang="zh-CN" dirty="0">
              <a:latin typeface="+mn-lt"/>
            </a:endParaRPr>
          </a:p>
          <a:p>
            <a:pPr lvl="2"/>
            <a:r>
              <a:rPr lang="en-US" altLang="zh-CN" dirty="0">
                <a:latin typeface="+mn-lt"/>
              </a:rPr>
              <a:t>CER-MVS </a:t>
            </a:r>
            <a:r>
              <a:rPr lang="zh-CN" altLang="en-US" dirty="0">
                <a:latin typeface="+mn-lt"/>
              </a:rPr>
              <a:t>和 </a:t>
            </a:r>
            <a:r>
              <a:rPr lang="en-US" altLang="zh-CN" dirty="0" err="1">
                <a:latin typeface="+mn-lt"/>
              </a:rPr>
              <a:t>Effi</a:t>
            </a:r>
            <a:r>
              <a:rPr lang="en-US" altLang="zh-CN" dirty="0">
                <a:latin typeface="+mn-lt"/>
              </a:rPr>
              <a:t>-MVS </a:t>
            </a:r>
            <a:r>
              <a:rPr lang="zh-CN" altLang="en-US" dirty="0">
                <a:latin typeface="+mn-lt"/>
              </a:rPr>
              <a:t>都将 </a:t>
            </a:r>
            <a:r>
              <a:rPr lang="en-US" altLang="zh-CN" dirty="0">
                <a:latin typeface="+mn-lt"/>
              </a:rPr>
              <a:t>RAFT </a:t>
            </a:r>
            <a:r>
              <a:rPr lang="zh-CN" altLang="en-US" dirty="0">
                <a:latin typeface="+mn-lt"/>
              </a:rPr>
              <a:t>模块嵌入到一个由粗到细的结构中，该结构输出一个残差，并将其添加到之前的深度中</a:t>
            </a:r>
            <a:endParaRPr lang="en-US" altLang="zh-CN" dirty="0">
              <a:latin typeface="+mn-lt"/>
            </a:endParaRPr>
          </a:p>
          <a:p>
            <a:pPr lvl="2"/>
            <a:r>
              <a:rPr lang="en-US" altLang="zh-CN" dirty="0" err="1">
                <a:latin typeface="+mn-lt"/>
              </a:rPr>
              <a:t>MaGNet</a:t>
            </a:r>
            <a:r>
              <a:rPr lang="en-US" altLang="zh-CN" dirty="0">
                <a:latin typeface="+mn-lt"/>
              </a:rPr>
              <a:t> </a:t>
            </a:r>
            <a:r>
              <a:rPr lang="zh-CN" altLang="en-US" dirty="0">
                <a:latin typeface="+mn-lt"/>
              </a:rPr>
              <a:t>使用匹配分数迭代更新每个像素的深度高斯分布</a:t>
            </a:r>
            <a:endParaRPr lang="en-US" altLang="zh-CN" dirty="0">
              <a:latin typeface="+mn-lt"/>
            </a:endParaRPr>
          </a:p>
          <a:p>
            <a:pPr lvl="2"/>
            <a:r>
              <a:rPr lang="en-US" altLang="zh-CN" dirty="0">
                <a:latin typeface="+mn-lt"/>
              </a:rPr>
              <a:t>DELS-MVS </a:t>
            </a:r>
            <a:r>
              <a:rPr lang="zh-CN" altLang="en-US" dirty="0">
                <a:latin typeface="+mn-lt"/>
              </a:rPr>
              <a:t>提出了一种极线残差网络，沿着相应的极线在源图像中搜索对应点，并以迭代的方式缩小搜索空间</a:t>
            </a:r>
            <a:endParaRPr lang="en-US" altLang="zh-CN" dirty="0">
              <a:latin typeface="+mn-lt"/>
            </a:endParaRPr>
          </a:p>
          <a:p>
            <a:pPr lvl="2"/>
            <a:r>
              <a:rPr lang="zh-CN" altLang="en-US" dirty="0">
                <a:latin typeface="+mn-lt"/>
              </a:rPr>
              <a:t>基于</a:t>
            </a:r>
            <a:r>
              <a:rPr lang="en-US" altLang="zh-CN" dirty="0" err="1">
                <a:latin typeface="+mn-lt"/>
              </a:rPr>
              <a:t>IterMVS</a:t>
            </a:r>
            <a:r>
              <a:rPr lang="en-US" altLang="zh-CN" dirty="0">
                <a:latin typeface="+mn-lt"/>
              </a:rPr>
              <a:t> </a:t>
            </a:r>
            <a:r>
              <a:rPr lang="zh-CN" altLang="en-US" dirty="0">
                <a:latin typeface="+mn-lt"/>
              </a:rPr>
              <a:t>，</a:t>
            </a:r>
            <a:r>
              <a:rPr lang="en-US" altLang="zh-CN" dirty="0">
                <a:latin typeface="+mn-lt"/>
              </a:rPr>
              <a:t>RIAV-MVS </a:t>
            </a:r>
            <a:r>
              <a:rPr lang="zh-CN" altLang="en-US" dirty="0">
                <a:latin typeface="+mn-lt"/>
              </a:rPr>
              <a:t>使用</a:t>
            </a:r>
            <a:r>
              <a:rPr lang="en-US" altLang="zh-CN" dirty="0">
                <a:latin typeface="+mn-lt"/>
              </a:rPr>
              <a:t>3</a:t>
            </a:r>
            <a:r>
              <a:rPr lang="zh-CN" altLang="en-US" dirty="0">
                <a:latin typeface="+mn-lt"/>
              </a:rPr>
              <a:t>层 </a:t>
            </a:r>
            <a:r>
              <a:rPr lang="en-US" altLang="zh-CN" dirty="0">
                <a:latin typeface="+mn-lt"/>
              </a:rPr>
              <a:t>GRU </a:t>
            </a:r>
            <a:r>
              <a:rPr lang="zh-CN" altLang="en-US" dirty="0">
                <a:latin typeface="+mn-lt"/>
              </a:rPr>
              <a:t>迭代细化索引场</a:t>
            </a:r>
            <a:endParaRPr lang="en-US" altLang="zh-CN" dirty="0">
              <a:latin typeface="+mn-lt"/>
            </a:endParaRPr>
          </a:p>
          <a:p>
            <a:pPr lvl="2"/>
            <a:r>
              <a:rPr lang="en-US" altLang="zh-CN" dirty="0">
                <a:latin typeface="+mn-lt"/>
              </a:rPr>
              <a:t>IGEV-MVS </a:t>
            </a:r>
            <a:r>
              <a:rPr lang="zh-CN" altLang="en-US" dirty="0">
                <a:latin typeface="+mn-lt"/>
              </a:rPr>
              <a:t>迭代更新从几何编码代价体和相关体对回归出的视差图</a:t>
            </a:r>
            <a:endParaRPr lang="en-US" dirty="0">
              <a:latin typeface="+mn-lt"/>
            </a:endParaRPr>
          </a:p>
        </p:txBody>
      </p:sp>
    </p:spTree>
    <p:extLst>
      <p:ext uri="{BB962C8B-B14F-4D97-AF65-F5344CB8AC3E}">
        <p14:creationId xmlns:p14="http://schemas.microsoft.com/office/powerpoint/2010/main" val="2144144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85AE42C-166A-428F-0C6C-294C443BB3D5}"/>
                  </a:ext>
                </a:extLst>
              </p:cNvPr>
              <p:cNvSpPr txBox="1">
                <a:spLocks/>
              </p:cNvSpPr>
              <p:nvPr>
                <p:custDataLst>
                  <p:tags r:id="rId2"/>
                </p:custDataLst>
              </p:nvPr>
            </p:nvSpPr>
            <p:spPr>
              <a:xfrm>
                <a:off x="838199" y="1690689"/>
                <a:ext cx="10515599" cy="32177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许多方法将编码器</a:t>
                </a:r>
                <a:r>
                  <a:rPr lang="en-US" altLang="zh-CN" dirty="0">
                    <a:latin typeface="+mn-lt"/>
                  </a:rPr>
                  <a:t>-</a:t>
                </a:r>
                <a:r>
                  <a:rPr lang="zh-CN" altLang="en-US" dirty="0">
                    <a:latin typeface="+mn-lt"/>
                  </a:rPr>
                  <a:t>解码器应用于代价体</a:t>
                </a:r>
                <a14:m>
                  <m:oMath xmlns:m="http://schemas.openxmlformats.org/officeDocument/2006/math">
                    <m:r>
                      <a:rPr lang="en-US" altLang="zh-CN" b="1">
                        <a:latin typeface="Cambria Math" panose="02040503050406030204" pitchFamily="18" charset="0"/>
                      </a:rPr>
                      <m:t>𝐂</m:t>
                    </m:r>
                  </m:oMath>
                </a14:m>
                <a:r>
                  <a:rPr lang="zh-CN" altLang="en-US" dirty="0"/>
                  <a:t>并将特征通道减少到</a:t>
                </a:r>
                <a14:m>
                  <m:oMath xmlns:m="http://schemas.openxmlformats.org/officeDocument/2006/math">
                    <m:r>
                      <a:rPr lang="en-US" altLang="zh-CN" i="1" dirty="0" smtClean="0">
                        <a:latin typeface="Cambria Math" panose="02040503050406030204" pitchFamily="18" charset="0"/>
                      </a:rPr>
                      <m:t>1</m:t>
                    </m:r>
                  </m:oMath>
                </a14:m>
                <a:r>
                  <a:rPr lang="zh-CN" altLang="en-US" dirty="0"/>
                  <a:t>，即，</a:t>
                </a:r>
                <a14:m>
                  <m:oMath xmlns:m="http://schemas.openxmlformats.org/officeDocument/2006/math">
                    <m:r>
                      <a:rPr lang="en-US" altLang="zh-CN" b="1" smtClean="0">
                        <a:latin typeface="Cambria Math" panose="02040503050406030204" pitchFamily="18" charset="0"/>
                      </a:rPr>
                      <m:t>𝐂</m:t>
                    </m:r>
                    <m:r>
                      <a:rPr lang="en-US" altLang="zh-CN" b="1" i="1" smtClean="0">
                        <a:latin typeface="Cambria Math" panose="02040503050406030204" pitchFamily="18" charset="0"/>
                      </a:rPr>
                      <m:t> </m:t>
                    </m:r>
                    <m:r>
                      <a:rPr lang="en-US" altLang="zh-CN" i="1" dirty="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mn-lt"/>
                  </a:rPr>
                  <a:t>。然后应用 </a:t>
                </a:r>
                <a:r>
                  <a:rPr lang="en-US" altLang="zh-CN" dirty="0">
                    <a:latin typeface="+mn-lt"/>
                  </a:rPr>
                  <a:t>sigmoid </a:t>
                </a:r>
                <a:r>
                  <a:rPr lang="zh-CN" altLang="en-US" dirty="0">
                    <a:latin typeface="+mn-lt"/>
                  </a:rPr>
                  <a:t>激活函数</a:t>
                </a:r>
                <a14:m>
                  <m:oMath xmlns:m="http://schemas.openxmlformats.org/officeDocument/2006/math">
                    <m:r>
                      <a:rPr lang="zh-CN" altLang="en-US" i="1" smtClean="0">
                        <a:latin typeface="Cambria Math" panose="02040503050406030204" pitchFamily="18" charset="0"/>
                      </a:rPr>
                      <m:t>𝜎</m:t>
                    </m:r>
                  </m:oMath>
                </a14:m>
                <a:r>
                  <a:rPr lang="zh-CN" altLang="en-US" dirty="0">
                    <a:latin typeface="+mn-lt"/>
                  </a:rPr>
                  <a:t>进行归一化。连同预定义的深度范围</a:t>
                </a:r>
                <a14:m>
                  <m:oMath xmlns:m="http://schemas.openxmlformats.org/officeDocument/2006/math">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𝑚𝑖𝑛</m:t>
                        </m:r>
                      </m:sub>
                    </m:sSub>
                    <m:r>
                      <a:rPr lang="en-US" altLang="zh-CN" i="1" dirty="0" err="1">
                        <a:latin typeface="Cambria Math" panose="02040503050406030204" pitchFamily="18" charset="0"/>
                      </a:rPr>
                      <m:t>,</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𝑚𝑎𝑥</m:t>
                        </m:r>
                      </m:sub>
                    </m:sSub>
                    <m:r>
                      <a:rPr lang="en-US" altLang="zh-CN" i="1" dirty="0">
                        <a:latin typeface="Cambria Math" panose="02040503050406030204" pitchFamily="18" charset="0"/>
                      </a:rPr>
                      <m:t>]</m:t>
                    </m:r>
                  </m:oMath>
                </a14:m>
                <a:r>
                  <a:rPr lang="zh-CN" altLang="en-US" dirty="0">
                    <a:latin typeface="+mn-lt"/>
                  </a:rPr>
                  <a:t>（大多是手动设置），可以计算深度图。例如，</a:t>
                </a:r>
                <a:r>
                  <a:rPr lang="en-US" altLang="zh-CN" dirty="0" err="1">
                    <a:latin typeface="+mn-lt"/>
                  </a:rPr>
                  <a:t>DeepVideoMVS</a:t>
                </a:r>
                <a:r>
                  <a:rPr lang="en-US" altLang="zh-CN" dirty="0">
                    <a:latin typeface="+mn-lt"/>
                  </a:rPr>
                  <a:t> </a:t>
                </a:r>
                <a:r>
                  <a:rPr lang="zh-CN" altLang="en-US" dirty="0">
                    <a:latin typeface="+mn-lt"/>
                  </a:rPr>
                  <a:t>将深度估计为：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i="1"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𝑚𝑖𝑛</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𝜎</m:t>
                              </m:r>
                              <m:d>
                                <m:dPr>
                                  <m:ctrlPr>
                                    <a:rPr lang="en-US" altLang="zh-CN" i="1">
                                      <a:latin typeface="Cambria Math" panose="02040503050406030204" pitchFamily="18" charset="0"/>
                                      <a:ea typeface="Cambria Math" panose="02040503050406030204" pitchFamily="18" charset="0"/>
                                    </a:rPr>
                                  </m:ctrlPr>
                                </m:dPr>
                                <m:e>
                                  <m:r>
                                    <a:rPr lang="en-US" altLang="zh-CN" b="1">
                                      <a:latin typeface="Cambria Math" panose="02040503050406030204" pitchFamily="18" charset="0"/>
                                    </a:rPr>
                                    <m:t>𝐂</m:t>
                                  </m:r>
                                  <m:r>
                                    <a:rPr lang="en-US" altLang="zh-CN" b="1" i="1">
                                      <a:latin typeface="Cambria Math" panose="02040503050406030204" pitchFamily="18" charset="0"/>
                                    </a:rPr>
                                    <m:t> </m:t>
                                  </m:r>
                                  <m:r>
                                    <a:rPr lang="en-US" altLang="zh-CN" i="1" dirty="0">
                                      <a:latin typeface="Cambria Math" panose="02040503050406030204" pitchFamily="18" charset="0"/>
                                    </a:rPr>
                                    <m:t>′</m:t>
                                  </m:r>
                                  <m:d>
                                    <m:dPr>
                                      <m:ctrlPr>
                                        <a:rPr lang="en-US" altLang="zh-CN" i="1" dirty="0">
                                          <a:latin typeface="Cambria Math" panose="02040503050406030204" pitchFamily="18" charset="0"/>
                                        </a:rPr>
                                      </m:ctrlPr>
                                    </m:dPr>
                                    <m:e>
                                      <m:r>
                                        <a:rPr lang="en-US" altLang="zh-CN" i="1">
                                          <a:latin typeface="Cambria Math" panose="02040503050406030204" pitchFamily="18" charset="0"/>
                                        </a:rPr>
                                        <m:t>𝐩</m:t>
                                      </m:r>
                                    </m:e>
                                  </m:d>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𝑚𝑎𝑥</m:t>
                                      </m:r>
                                    </m:sub>
                                  </m:sSub>
                                </m:den>
                              </m:f>
                            </m:e>
                          </m:d>
                        </m:e>
                        <m:sup>
                          <m:r>
                            <a:rPr lang="en-US" b="0" i="1" smtClean="0">
                              <a:latin typeface="Cambria Math" panose="02040503050406030204" pitchFamily="18" charset="0"/>
                            </a:rPr>
                            <m:t>−1</m:t>
                          </m:r>
                        </m:sup>
                      </m:sSup>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endParaRPr lang="en-US" altLang="zh-CN" dirty="0">
                  <a:latin typeface="+mn-lt"/>
                </a:endParaRPr>
              </a:p>
              <a:p>
                <a:pPr lvl="1"/>
                <a:r>
                  <a:rPr lang="zh-CN" altLang="en-US" dirty="0">
                    <a:latin typeface="+mn-lt"/>
                  </a:rPr>
                  <a:t>对于其他方法，</a:t>
                </a:r>
                <a:r>
                  <a:rPr lang="en-US" dirty="0">
                    <a:latin typeface="+mn-lt"/>
                  </a:rPr>
                  <a:t>Neural-RGBD </a:t>
                </a:r>
                <a:r>
                  <a:rPr lang="zh-CN" altLang="en-US" dirty="0">
                    <a:latin typeface="+mn-lt"/>
                  </a:rPr>
                  <a:t>直接将代价体建模为概率体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并采用 </a:t>
                </a:r>
                <a:r>
                  <a:rPr lang="en-US" dirty="0">
                    <a:latin typeface="+mn-lt"/>
                  </a:rPr>
                  <a:t>soft argmax </a:t>
                </a:r>
                <a:r>
                  <a:rPr lang="zh-CN" altLang="en-US" dirty="0">
                    <a:latin typeface="+mn-lt"/>
                  </a:rPr>
                  <a:t>来预测深度</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altLang="zh-CN" dirty="0">
                  <a:latin typeface="+mn-lt"/>
                </a:endParaRPr>
              </a:p>
              <a:p>
                <a:pPr lvl="1"/>
                <a:r>
                  <a:rPr lang="en-US" dirty="0" err="1">
                    <a:latin typeface="+mn-lt"/>
                  </a:rPr>
                  <a:t>MaGNet</a:t>
                </a:r>
                <a:r>
                  <a:rPr lang="en-US" dirty="0">
                    <a:latin typeface="+mn-lt"/>
                  </a:rPr>
                  <a:t> </a:t>
                </a:r>
                <a:r>
                  <a:rPr lang="zh-CN" altLang="en-US" dirty="0">
                    <a:latin typeface="+mn-lt"/>
                  </a:rPr>
                  <a:t>将最后一次迭代的高斯分布的均值作为深度</a:t>
                </a:r>
                <a:endParaRPr lang="en-US" dirty="0">
                  <a:latin typeface="+mn-lt"/>
                </a:endParaRPr>
              </a:p>
            </p:txBody>
          </p:sp>
        </mc:Choice>
        <mc:Fallback xmlns="">
          <p:sp>
            <p:nvSpPr>
              <p:cNvPr id="3" name="ee4pContent1">
                <a:extLst>
                  <a:ext uri="{FF2B5EF4-FFF2-40B4-BE49-F238E27FC236}">
                    <a16:creationId xmlns:a16="http://schemas.microsoft.com/office/drawing/2014/main" id="{685AE42C-166A-428F-0C6C-294C443BB3D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217742"/>
              </a:xfrm>
              <a:prstGeom prst="rect">
                <a:avLst/>
              </a:prstGeom>
              <a:blipFill>
                <a:blip r:embed="rId7"/>
                <a:stretch>
                  <a:fillRect l="-232" b="-132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13497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224E27E-8717-A073-DC44-F6597D408DCE}"/>
                  </a:ext>
                </a:extLst>
              </p:cNvPr>
              <p:cNvSpPr txBox="1">
                <a:spLocks/>
              </p:cNvSpPr>
              <p:nvPr>
                <p:custDataLst>
                  <p:tags r:id="rId2"/>
                </p:custDataLst>
              </p:nvPr>
            </p:nvSpPr>
            <p:spPr>
              <a:xfrm>
                <a:off x="838199" y="1690689"/>
                <a:ext cx="10515599" cy="48021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对于代价体</a:t>
                </a:r>
                <a14:m>
                  <m:oMath xmlns:m="http://schemas.openxmlformats.org/officeDocument/2006/math">
                    <m:r>
                      <a:rPr lang="en-US" altLang="zh-CN" b="1" smtClean="0">
                        <a:latin typeface="Cambria Math" panose="02040503050406030204" pitchFamily="18" charset="0"/>
                      </a:rPr>
                      <m:t>𝐂</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sup>
                    </m:sSup>
                  </m:oMath>
                </a14:m>
                <a:r>
                  <a:rPr lang="zh-CN" altLang="en-US" dirty="0">
                    <a:latin typeface="+mn-lt"/>
                  </a:rPr>
                  <a:t>，</a:t>
                </a:r>
                <a:r>
                  <a:rPr lang="zh-CN" altLang="en-US" dirty="0"/>
                  <a:t>通常在代价体正则化后生成概率体</a:t>
                </a:r>
                <a14:m>
                  <m:oMath xmlns:m="http://schemas.openxmlformats.org/officeDocument/2006/math">
                    <m:r>
                      <a:rPr lang="zh-CN" altLang="en-US" i="1" dirty="0">
                        <a:latin typeface="Cambria Math" panose="02040503050406030204" pitchFamily="18" charset="0"/>
                      </a:rPr>
                      <m:t>𝐏</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sup>
                    </m:sSup>
                  </m:oMath>
                </a14:m>
                <a:r>
                  <a:rPr lang="zh-CN" altLang="en-US" dirty="0">
                    <a:latin typeface="+mn-lt"/>
                  </a:rPr>
                  <a:t>，然后将其用于深度估计</a:t>
                </a:r>
                <a:endParaRPr lang="en-US" altLang="zh-CN" dirty="0">
                  <a:latin typeface="+mn-lt"/>
                </a:endParaRPr>
              </a:p>
              <a:p>
                <a:pPr lvl="1"/>
                <a:r>
                  <a:rPr lang="zh-CN" altLang="en-US" dirty="0">
                    <a:latin typeface="+mn-lt"/>
                  </a:rPr>
                  <a:t>目前，几乎所有基于学习的</a:t>
                </a:r>
                <a:r>
                  <a:rPr lang="en-US" altLang="zh-CN" dirty="0">
                    <a:latin typeface="+mn-lt"/>
                  </a:rPr>
                  <a:t>MVS</a:t>
                </a:r>
                <a:r>
                  <a:rPr lang="zh-CN" altLang="en-US" dirty="0">
                    <a:latin typeface="+mn-lt"/>
                  </a:rPr>
                  <a:t>方法都仅使用回归</a:t>
                </a:r>
                <a:r>
                  <a:rPr lang="en-US" altLang="zh-CN" dirty="0">
                    <a:latin typeface="+mn-lt"/>
                  </a:rPr>
                  <a:t>(soft argmax)</a:t>
                </a:r>
                <a:r>
                  <a:rPr lang="zh-CN" altLang="en-US" dirty="0">
                    <a:latin typeface="+mn-lt"/>
                  </a:rPr>
                  <a:t>或分类</a:t>
                </a:r>
                <a:r>
                  <a:rPr lang="en-US" altLang="zh-CN" dirty="0">
                    <a:latin typeface="+mn-lt"/>
                  </a:rPr>
                  <a:t>(argmax)</a:t>
                </a:r>
                <a:r>
                  <a:rPr lang="zh-CN" altLang="en-US" dirty="0">
                    <a:latin typeface="+mn-lt"/>
                  </a:rPr>
                  <a:t>来预测深度</a:t>
                </a:r>
                <a:endParaRPr lang="en-US" altLang="zh-CN" dirty="0">
                  <a:latin typeface="+mn-lt"/>
                </a:endParaRPr>
              </a:p>
              <a:p>
                <a:pPr lvl="1"/>
                <a:r>
                  <a:rPr lang="zh-CN" altLang="en-US" dirty="0">
                    <a:latin typeface="+mn-lt"/>
                  </a:rPr>
                  <a:t>遵循</a:t>
                </a:r>
                <a:r>
                  <a:rPr lang="en-US" altLang="zh-CN" dirty="0" err="1">
                    <a:latin typeface="+mn-lt"/>
                  </a:rPr>
                  <a:t>GCNet</a:t>
                </a:r>
                <a:r>
                  <a:rPr lang="en-US" altLang="zh-CN" dirty="0">
                    <a:latin typeface="+mn-lt"/>
                  </a:rPr>
                  <a:t> </a:t>
                </a:r>
                <a:r>
                  <a:rPr lang="zh-CN" altLang="en-US" dirty="0">
                    <a:latin typeface="+mn-lt"/>
                  </a:rPr>
                  <a:t>，</a:t>
                </a:r>
                <a:r>
                  <a:rPr lang="en-US" altLang="zh-CN" dirty="0" err="1">
                    <a:latin typeface="+mn-lt"/>
                  </a:rPr>
                  <a:t>MVSNet</a:t>
                </a:r>
                <a:r>
                  <a:rPr lang="en-US" altLang="zh-CN" dirty="0">
                    <a:latin typeface="+mn-lt"/>
                  </a:rPr>
                  <a:t> </a:t>
                </a:r>
                <a:r>
                  <a:rPr lang="zh-CN" altLang="en-US" dirty="0">
                    <a:latin typeface="+mn-lt"/>
                  </a:rPr>
                  <a:t>使用 </a:t>
                </a:r>
                <a:r>
                  <a:rPr lang="en-US" altLang="zh-CN" dirty="0">
                    <a:latin typeface="+mn-lt"/>
                  </a:rPr>
                  <a:t>soft argmax </a:t>
                </a:r>
                <a:r>
                  <a:rPr lang="zh-CN" altLang="en-US" dirty="0">
                    <a:latin typeface="+mn-lt"/>
                  </a:rPr>
                  <a:t>以亚像素精度回归深度图</a:t>
                </a:r>
                <a:endParaRPr lang="en-US" altLang="zh-CN" dirty="0">
                  <a:latin typeface="+mn-lt"/>
                </a:endParaRPr>
              </a:p>
              <a:p>
                <a:pPr lvl="1"/>
                <a:r>
                  <a:rPr lang="zh-CN" altLang="en-US" dirty="0">
                    <a:latin typeface="+mn-lt"/>
                  </a:rPr>
                  <a:t>具体来说，概率体 </a:t>
                </a:r>
                <a14:m>
                  <m:oMath xmlns:m="http://schemas.openxmlformats.org/officeDocument/2006/math">
                    <m:r>
                      <a:rPr lang="zh-CN" altLang="en-US" i="1" dirty="0" smtClean="0">
                        <a:latin typeface="Cambria Math" panose="02040503050406030204" pitchFamily="18" charset="0"/>
                      </a:rPr>
                      <m:t>𝐏</m:t>
                    </m:r>
                  </m:oMath>
                </a14:m>
                <a:r>
                  <a:rPr lang="zh-CN" altLang="en-US" dirty="0">
                    <a:latin typeface="+mn-lt"/>
                  </a:rPr>
                  <a:t> 沿深度方向的期望值被计算为最终预测：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𝐷</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e>
                      </m:nary>
                      <m:r>
                        <a:rPr lang="zh-CN" altLang="en-US" i="1" dirty="0">
                          <a:latin typeface="Cambria Math" panose="02040503050406030204" pitchFamily="18" charset="0"/>
                        </a:rPr>
                        <m:t>𝐏</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m:oMathPara>
                </a14:m>
                <a:endParaRPr lang="en-US" dirty="0">
                  <a:latin typeface="+mn-lt"/>
                </a:endParaRPr>
              </a:p>
              <a:p>
                <a:pPr marL="0" lvl="1" indent="0">
                  <a:buNone/>
                </a:pPr>
                <a:r>
                  <a:rPr lang="zh-CN" altLang="en-US" dirty="0">
                    <a:latin typeface="+mn-lt"/>
                  </a:rPr>
                  <a:t>其中 </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 是像素坐标，</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oMath>
                </a14:m>
                <a:r>
                  <a:rPr lang="zh-CN" altLang="en-US" dirty="0">
                    <a:latin typeface="+mn-lt"/>
                  </a:rPr>
                  <a:t>是 </a:t>
                </a:r>
                <a14:m>
                  <m:oMath xmlns:m="http://schemas.openxmlformats.org/officeDocument/2006/math">
                    <m:r>
                      <a:rPr lang="en-US" b="0" i="1" dirty="0" smtClean="0">
                        <a:latin typeface="Cambria Math" panose="02040503050406030204" pitchFamily="18" charset="0"/>
                      </a:rPr>
                      <m:t>𝑖</m:t>
                    </m:r>
                  </m:oMath>
                </a14:m>
                <a:r>
                  <a:rPr lang="en-US" dirty="0">
                    <a:latin typeface="+mn-lt"/>
                  </a:rPr>
                  <a:t> </a:t>
                </a:r>
                <a:r>
                  <a:rPr lang="zh-CN" altLang="en-US" dirty="0">
                    <a:latin typeface="+mn-lt"/>
                  </a:rPr>
                  <a:t>个深度样本，而</a:t>
                </a:r>
                <a14:m>
                  <m:oMath xmlns:m="http://schemas.openxmlformats.org/officeDocument/2006/math">
                    <m:r>
                      <a:rPr lang="zh-CN" altLang="en-US" i="1" dirty="0">
                        <a:latin typeface="Cambria Math" panose="02040503050406030204" pitchFamily="18" charset="0"/>
                      </a:rPr>
                      <m:t>𝐏</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r>
                          <a:rPr lang="en-US" altLang="zh-CN" i="1" dirty="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对于粗到细的方法，在每个阶段应用 </a:t>
                </a:r>
                <a:r>
                  <a:rPr lang="en-US" altLang="zh-CN" dirty="0">
                    <a:latin typeface="+mn-lt"/>
                  </a:rPr>
                  <a:t>soft argmax </a:t>
                </a:r>
                <a:r>
                  <a:rPr lang="zh-CN" altLang="en-US" dirty="0">
                    <a:latin typeface="+mn-lt"/>
                  </a:rPr>
                  <a:t>来回归深度图</a:t>
                </a:r>
                <a:endParaRPr lang="en-US" altLang="zh-CN" dirty="0">
                  <a:latin typeface="+mn-lt"/>
                </a:endParaRPr>
              </a:p>
              <a:p>
                <a:pPr lvl="1"/>
                <a:r>
                  <a:rPr lang="zh-CN" altLang="en-US" dirty="0">
                    <a:latin typeface="+mn-lt"/>
                  </a:rPr>
                  <a:t>另一方面，一些方法计算逆深度样本的期望值，因为这种采样更适用于复杂的大规模场景</a:t>
                </a:r>
              </a:p>
              <a:p>
                <a:pPr lvl="1"/>
                <a:r>
                  <a:rPr lang="zh-CN" altLang="en-US" dirty="0">
                    <a:latin typeface="+mn-lt"/>
                  </a:rPr>
                  <a:t>相反，使用循环神经网络 </a:t>
                </a:r>
                <a:r>
                  <a:rPr lang="en-US" altLang="zh-CN" dirty="0">
                    <a:latin typeface="+mn-lt"/>
                  </a:rPr>
                  <a:t>(RNN) </a:t>
                </a:r>
                <a:r>
                  <a:rPr lang="zh-CN" altLang="en-US" dirty="0">
                    <a:latin typeface="+mn-lt"/>
                  </a:rPr>
                  <a:t>进行代价体积正则化的方法主要采用</a:t>
                </a:r>
                <a:r>
                  <a:rPr lang="en-US" altLang="zh-CN" dirty="0">
                    <a:latin typeface="+mn-lt"/>
                  </a:rPr>
                  <a:t>argmax</a:t>
                </a:r>
                <a:r>
                  <a:rPr lang="zh-CN" altLang="en-US" dirty="0">
                    <a:latin typeface="+mn-lt"/>
                  </a:rPr>
                  <a:t>操作</a:t>
                </a:r>
                <a:endParaRPr lang="en-US" altLang="zh-CN" dirty="0">
                  <a:latin typeface="+mn-lt"/>
                </a:endParaRPr>
              </a:p>
              <a:p>
                <a:pPr lvl="2"/>
                <a:r>
                  <a:rPr lang="zh-CN" altLang="en-US" dirty="0">
                    <a:latin typeface="+mn-lt"/>
                  </a:rPr>
                  <a:t>它们选择概率最高的深度样本作为最终预测结果，这类似于分类</a:t>
                </a:r>
                <a:endParaRPr lang="en-US" altLang="zh-CN" dirty="0">
                  <a:latin typeface="+mn-lt"/>
                </a:endParaRPr>
              </a:p>
              <a:p>
                <a:pPr lvl="2"/>
                <a:r>
                  <a:rPr lang="zh-CN" altLang="en-US" dirty="0">
                    <a:latin typeface="+mn-lt"/>
                  </a:rPr>
                  <a:t>由于赢者通吃法采用的</a:t>
                </a:r>
                <a:r>
                  <a:rPr lang="en-US" altLang="zh-CN" dirty="0">
                    <a:latin typeface="+mn-lt"/>
                  </a:rPr>
                  <a:t>argmax</a:t>
                </a:r>
                <a:r>
                  <a:rPr lang="zh-CN" altLang="en-US" dirty="0">
                    <a:latin typeface="+mn-lt"/>
                  </a:rPr>
                  <a:t>操作无法产生具有亚像素精度的深度估计，因此深度图需要在后处理中进行细化</a:t>
                </a:r>
              </a:p>
              <a:p>
                <a:pPr lvl="1"/>
                <a:r>
                  <a:rPr lang="zh-CN" altLang="en-US" dirty="0">
                    <a:latin typeface="+mn-lt"/>
                  </a:rPr>
                  <a:t>最近，发现了一种混合策略，将回归和分类结合起来，比如，使用分类来获得最佳假设，然后对其进行距离回归</a:t>
                </a:r>
              </a:p>
              <a:p>
                <a:pPr lvl="1"/>
                <a:r>
                  <a:rPr lang="en-US" altLang="zh-CN" dirty="0" err="1">
                    <a:latin typeface="+mn-lt"/>
                  </a:rPr>
                  <a:t>DMVSNet</a:t>
                </a:r>
                <a:r>
                  <a:rPr lang="en-US" altLang="zh-CN" dirty="0">
                    <a:latin typeface="+mn-lt"/>
                  </a:rPr>
                  <a:t> </a:t>
                </a:r>
                <a:r>
                  <a:rPr lang="zh-CN" altLang="en-US" dirty="0">
                    <a:latin typeface="+mn-lt"/>
                  </a:rPr>
                  <a:t>在多阶段估计两个深度图，并通过在选择最大和最小预测深度值之间交替来合成最终深度图，这会生成一个振荡深度图以改进几何形状</a:t>
                </a:r>
                <a:endParaRPr lang="en-US" dirty="0">
                  <a:latin typeface="+mn-lt"/>
                </a:endParaRPr>
              </a:p>
            </p:txBody>
          </p:sp>
        </mc:Choice>
        <mc:Fallback xmlns="">
          <p:sp>
            <p:nvSpPr>
              <p:cNvPr id="3" name="ee4pContent1">
                <a:extLst>
                  <a:ext uri="{FF2B5EF4-FFF2-40B4-BE49-F238E27FC236}">
                    <a16:creationId xmlns:a16="http://schemas.microsoft.com/office/drawing/2014/main" id="{5224E27E-8717-A073-DC44-F6597D408DCE}"/>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802186"/>
              </a:xfrm>
              <a:prstGeom prst="rect">
                <a:avLst/>
              </a:prstGeom>
              <a:blipFill>
                <a:blip r:embed="rId7"/>
                <a:stretch>
                  <a:fillRect l="-232" b="-151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428897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
        <p:nvSpPr>
          <p:cNvPr id="3" name="ee4pContent1">
            <a:extLst>
              <a:ext uri="{FF2B5EF4-FFF2-40B4-BE49-F238E27FC236}">
                <a16:creationId xmlns:a16="http://schemas.microsoft.com/office/drawing/2014/main" id="{36A11F1A-48AE-6BD2-F7BA-DC37ED6FA283}"/>
              </a:ext>
            </a:extLst>
          </p:cNvPr>
          <p:cNvSpPr txBox="1">
            <a:spLocks/>
          </p:cNvSpPr>
          <p:nvPr>
            <p:custDataLst>
              <p:tags r:id="rId2"/>
            </p:custDataLst>
          </p:nvPr>
        </p:nvSpPr>
        <p:spPr>
          <a:xfrm>
            <a:off x="838199" y="1690689"/>
            <a:ext cx="10515599" cy="32436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鉴于来自多视角立体视觉 </a:t>
            </a:r>
            <a:r>
              <a:rPr lang="en-US" altLang="zh-CN" dirty="0">
                <a:latin typeface="+mn-lt"/>
              </a:rPr>
              <a:t>(MVS) </a:t>
            </a:r>
            <a:r>
              <a:rPr lang="zh-CN" altLang="en-US" dirty="0">
                <a:latin typeface="+mn-lt"/>
              </a:rPr>
              <a:t>的原始深度估计可能存在噪声，通常使用细化来提高精度</a:t>
            </a:r>
            <a:endParaRPr lang="en-US" altLang="zh-CN" dirty="0">
              <a:latin typeface="+mn-lt"/>
            </a:endParaRPr>
          </a:p>
          <a:p>
            <a:pPr lvl="1"/>
            <a:r>
              <a:rPr lang="en-US" altLang="zh-CN" dirty="0">
                <a:latin typeface="+mn-lt"/>
              </a:rPr>
              <a:t>R-</a:t>
            </a:r>
            <a:r>
              <a:rPr lang="en-US" altLang="zh-CN" dirty="0" err="1">
                <a:latin typeface="+mn-lt"/>
              </a:rPr>
              <a:t>MVSNet</a:t>
            </a:r>
            <a:r>
              <a:rPr lang="en-US" altLang="zh-CN" dirty="0">
                <a:latin typeface="+mn-lt"/>
              </a:rPr>
              <a:t> </a:t>
            </a:r>
            <a:r>
              <a:rPr lang="zh-CN" altLang="en-US" dirty="0">
                <a:latin typeface="+mn-lt"/>
              </a:rPr>
              <a:t>强制执行多视图照片一致性以减轻阶梯效应并实现亚像素精度</a:t>
            </a:r>
            <a:endParaRPr lang="en-US" altLang="zh-CN" dirty="0">
              <a:latin typeface="+mn-lt"/>
            </a:endParaRPr>
          </a:p>
          <a:p>
            <a:pPr lvl="1"/>
            <a:r>
              <a:rPr lang="en-US" altLang="zh-CN" dirty="0">
                <a:latin typeface="+mn-lt"/>
              </a:rPr>
              <a:t>Point-</a:t>
            </a:r>
            <a:r>
              <a:rPr lang="en-US" altLang="zh-CN" dirty="0" err="1">
                <a:latin typeface="+mn-lt"/>
              </a:rPr>
              <a:t>MVSNet</a:t>
            </a:r>
            <a:r>
              <a:rPr lang="en-US" altLang="zh-CN" dirty="0">
                <a:latin typeface="+mn-lt"/>
              </a:rPr>
              <a:t> </a:t>
            </a:r>
            <a:r>
              <a:rPr lang="zh-CN" altLang="en-US" dirty="0">
                <a:latin typeface="+mn-lt"/>
              </a:rPr>
              <a:t>使用</a:t>
            </a:r>
            <a:r>
              <a:rPr lang="en-US" altLang="zh-CN" dirty="0" err="1">
                <a:latin typeface="+mn-lt"/>
              </a:rPr>
              <a:t>PointFlow</a:t>
            </a:r>
            <a:r>
              <a:rPr lang="zh-CN" altLang="en-US" dirty="0">
                <a:latin typeface="+mn-lt"/>
              </a:rPr>
              <a:t>通过估计当前迭代的深度与真实值的深度之间的残差来迭代地细化点云</a:t>
            </a:r>
            <a:endParaRPr lang="en-US" altLang="zh-CN" dirty="0">
              <a:latin typeface="+mn-lt"/>
            </a:endParaRPr>
          </a:p>
          <a:p>
            <a:pPr lvl="1"/>
            <a:r>
              <a:rPr lang="en-US" altLang="zh-CN" dirty="0">
                <a:latin typeface="+mn-lt"/>
              </a:rPr>
              <a:t>Fast-</a:t>
            </a:r>
            <a:r>
              <a:rPr lang="en-US" altLang="zh-CN" dirty="0" err="1">
                <a:latin typeface="+mn-lt"/>
              </a:rPr>
              <a:t>MVSNet</a:t>
            </a:r>
            <a:r>
              <a:rPr lang="en-US" altLang="zh-CN" dirty="0">
                <a:latin typeface="+mn-lt"/>
              </a:rPr>
              <a:t> </a:t>
            </a:r>
            <a:r>
              <a:rPr lang="zh-CN" altLang="en-US" dirty="0">
                <a:latin typeface="+mn-lt"/>
              </a:rPr>
              <a:t>采用高效的高斯</a:t>
            </a:r>
            <a:r>
              <a:rPr lang="en-US" altLang="zh-CN" dirty="0">
                <a:latin typeface="+mn-lt"/>
              </a:rPr>
              <a:t>-</a:t>
            </a:r>
            <a:r>
              <a:rPr lang="zh-CN" altLang="en-US" dirty="0">
                <a:latin typeface="+mn-lt"/>
              </a:rPr>
              <a:t>牛顿层通过最小化特征残差来优化深度图</a:t>
            </a:r>
            <a:endParaRPr lang="en-US" altLang="zh-CN" dirty="0">
              <a:latin typeface="+mn-lt"/>
            </a:endParaRPr>
          </a:p>
          <a:p>
            <a:pPr lvl="1"/>
            <a:r>
              <a:rPr lang="en-US" altLang="zh-CN" dirty="0" err="1">
                <a:latin typeface="+mn-lt"/>
              </a:rPr>
              <a:t>PatchmatchNet</a:t>
            </a:r>
            <a:r>
              <a:rPr lang="en-US" altLang="zh-CN" dirty="0">
                <a:latin typeface="+mn-lt"/>
              </a:rPr>
              <a:t> </a:t>
            </a:r>
            <a:r>
              <a:rPr lang="zh-CN" altLang="en-US" dirty="0">
                <a:latin typeface="+mn-lt"/>
              </a:rPr>
              <a:t>使用深度残差网络和参考图像特征来细化最终上采样的深度图</a:t>
            </a:r>
            <a:endParaRPr lang="en-US" altLang="zh-CN" dirty="0">
              <a:latin typeface="+mn-lt"/>
            </a:endParaRPr>
          </a:p>
          <a:p>
            <a:pPr lvl="1"/>
            <a:r>
              <a:rPr lang="zh-CN" altLang="en-US" dirty="0">
                <a:latin typeface="+mn-lt"/>
              </a:rPr>
              <a:t>有些工作使用 </a:t>
            </a:r>
            <a:r>
              <a:rPr lang="en-US" altLang="zh-CN" dirty="0">
                <a:latin typeface="+mn-lt"/>
              </a:rPr>
              <a:t>RAFT </a:t>
            </a:r>
            <a:r>
              <a:rPr lang="zh-CN" altLang="en-US" dirty="0">
                <a:latin typeface="+mn-lt"/>
              </a:rPr>
              <a:t>的掩码上采样模块通过基于掩码计算窗口中深度值的加权和来上采样和细化深度图到全分辨率</a:t>
            </a:r>
            <a:endParaRPr lang="en-US" altLang="zh-CN" dirty="0">
              <a:latin typeface="+mn-lt"/>
            </a:endParaRPr>
          </a:p>
          <a:p>
            <a:pPr lvl="1"/>
            <a:r>
              <a:rPr lang="zh-CN" altLang="en-US" dirty="0">
                <a:latin typeface="+mn-lt"/>
              </a:rPr>
              <a:t>基于粗略深度图，</a:t>
            </a:r>
            <a:r>
              <a:rPr lang="en-US" altLang="zh-CN" dirty="0" err="1">
                <a:latin typeface="+mn-lt"/>
              </a:rPr>
              <a:t>RayMVSNet</a:t>
            </a:r>
            <a:r>
              <a:rPr lang="en-US" altLang="zh-CN" dirty="0">
                <a:latin typeface="+mn-lt"/>
              </a:rPr>
              <a:t> </a:t>
            </a:r>
            <a:r>
              <a:rPr lang="zh-CN" altLang="en-US" dirty="0">
                <a:latin typeface="+mn-lt"/>
              </a:rPr>
              <a:t>使用视差变换器聚合多视图图像特征，并使用一维隐式场来估计采样点的</a:t>
            </a:r>
            <a:r>
              <a:rPr lang="en-US" altLang="zh-CN" dirty="0">
                <a:latin typeface="+mn-lt"/>
              </a:rPr>
              <a:t>SDF</a:t>
            </a:r>
            <a:r>
              <a:rPr lang="zh-CN" altLang="en-US" dirty="0">
                <a:latin typeface="+mn-lt"/>
              </a:rPr>
              <a:t>和零交叉点的定位</a:t>
            </a:r>
            <a:endParaRPr lang="en-US" altLang="zh-CN" dirty="0">
              <a:latin typeface="+mn-lt"/>
            </a:endParaRPr>
          </a:p>
          <a:p>
            <a:pPr lvl="1"/>
            <a:r>
              <a:rPr lang="en-US" altLang="zh-CN" dirty="0" err="1">
                <a:latin typeface="+mn-lt"/>
              </a:rPr>
              <a:t>GeoMVSNet</a:t>
            </a:r>
            <a:r>
              <a:rPr lang="en-US" altLang="zh-CN" dirty="0">
                <a:latin typeface="+mn-lt"/>
              </a:rPr>
              <a:t> </a:t>
            </a:r>
            <a:r>
              <a:rPr lang="zh-CN" altLang="en-US" dirty="0">
                <a:latin typeface="+mn-lt"/>
              </a:rPr>
              <a:t>通过频域几何增强过滤深度图</a:t>
            </a:r>
            <a:endParaRPr lang="en-US" altLang="zh-CN" dirty="0">
              <a:latin typeface="+mn-lt"/>
            </a:endParaRPr>
          </a:p>
          <a:p>
            <a:pPr lvl="1"/>
            <a:r>
              <a:rPr lang="en-US" altLang="zh-CN" dirty="0" err="1">
                <a:latin typeface="+mn-lt"/>
              </a:rPr>
              <a:t>EPNet</a:t>
            </a:r>
            <a:r>
              <a:rPr lang="en-US" altLang="zh-CN" dirty="0">
                <a:latin typeface="+mn-lt"/>
              </a:rPr>
              <a:t> </a:t>
            </a:r>
            <a:r>
              <a:rPr lang="zh-CN" altLang="en-US" dirty="0">
                <a:latin typeface="+mn-lt"/>
              </a:rPr>
              <a:t>使用分层边缘保持残差学习模块来使用图像上下文特征细化多尺度深度估计</a:t>
            </a:r>
            <a:endParaRPr lang="en-US" dirty="0">
              <a:latin typeface="+mn-lt"/>
            </a:endParaRPr>
          </a:p>
        </p:txBody>
      </p:sp>
    </p:spTree>
    <p:extLst>
      <p:ext uri="{BB962C8B-B14F-4D97-AF65-F5344CB8AC3E}">
        <p14:creationId xmlns:p14="http://schemas.microsoft.com/office/powerpoint/2010/main" val="2458231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BF8C0139-760D-EA3B-7ED1-8E03230CBF79}"/>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光度置信度对于在深度融合过程中过滤不可靠的估计值非常重要</a:t>
                </a:r>
                <a:endParaRPr lang="en-US" altLang="zh-CN" dirty="0">
                  <a:latin typeface="+mn-lt"/>
                </a:endParaRPr>
              </a:p>
              <a:p>
                <a:pPr lvl="1"/>
                <a:r>
                  <a:rPr lang="zh-CN" altLang="en-US" dirty="0">
                    <a:latin typeface="+mn-lt"/>
                  </a:rPr>
                  <a:t>遵循 </a:t>
                </a:r>
                <a:r>
                  <a:rPr lang="en-US" altLang="zh-CN" dirty="0" err="1">
                    <a:latin typeface="+mn-lt"/>
                  </a:rPr>
                  <a:t>MVSNet</a:t>
                </a:r>
                <a:r>
                  <a:rPr lang="en-US" altLang="zh-CN" dirty="0">
                    <a:latin typeface="+mn-lt"/>
                  </a:rPr>
                  <a:t> </a:t>
                </a:r>
                <a:r>
                  <a:rPr lang="zh-CN" altLang="en-US" dirty="0">
                    <a:latin typeface="+mn-lt"/>
                  </a:rPr>
                  <a:t>，大多数离线 </a:t>
                </a:r>
                <a:r>
                  <a:rPr lang="en-US" altLang="zh-CN" dirty="0">
                    <a:latin typeface="+mn-lt"/>
                  </a:rPr>
                  <a:t>MVS </a:t>
                </a:r>
                <a:r>
                  <a:rPr lang="zh-CN" altLang="en-US" dirty="0">
                    <a:latin typeface="+mn-lt"/>
                  </a:rPr>
                  <a:t>方法将估计的概率或估计值附近几个样本的概率和（来自概率体积）作为置信度</a:t>
                </a:r>
                <a:endParaRPr lang="en-US" altLang="zh-CN" dirty="0">
                  <a:latin typeface="+mn-lt"/>
                </a:endParaRPr>
              </a:p>
              <a:p>
                <a:pPr lvl="1"/>
                <a:r>
                  <a:rPr lang="zh-CN" altLang="en-US" dirty="0">
                    <a:latin typeface="+mn-lt"/>
                  </a:rPr>
                  <a:t>在立体匹配中，一些方法从视差、</a:t>
                </a:r>
                <a:r>
                  <a:rPr lang="en-US" altLang="zh-CN" dirty="0">
                    <a:latin typeface="+mn-lt"/>
                  </a:rPr>
                  <a:t>RGB</a:t>
                </a:r>
                <a:r>
                  <a:rPr lang="zh-CN" altLang="en-US" dirty="0">
                    <a:latin typeface="+mn-lt"/>
                  </a:rPr>
                  <a:t>图像或匹配代价中学习置信度，并在</a:t>
                </a:r>
                <a14:m>
                  <m:oMath xmlns:m="http://schemas.openxmlformats.org/officeDocument/2006/math">
                    <m:r>
                      <a:rPr lang="en-US" altLang="zh-CN" i="1" dirty="0" smtClean="0">
                        <a:latin typeface="Cambria Math" panose="02040503050406030204" pitchFamily="18" charset="0"/>
                      </a:rPr>
                      <m:t>[0,</m:t>
                    </m:r>
                    <m:r>
                      <a:rPr lang="en-US" altLang="zh-CN" i="1" dirty="0">
                        <a:latin typeface="Cambria Math" panose="02040503050406030204" pitchFamily="18" charset="0"/>
                      </a:rPr>
                      <m:t> </m:t>
                    </m:r>
                    <m:r>
                      <a:rPr lang="en-US" altLang="zh-CN" i="1" dirty="0" smtClean="0">
                        <a:latin typeface="Cambria Math" panose="02040503050406030204" pitchFamily="18" charset="0"/>
                      </a:rPr>
                      <m:t>1]</m:t>
                    </m:r>
                  </m:oMath>
                </a14:m>
                <a:r>
                  <a:rPr lang="zh-CN" altLang="en-US" dirty="0">
                    <a:latin typeface="+mn-lt"/>
                  </a:rPr>
                  <a:t>区间内获得置信度分数</a:t>
                </a:r>
                <a:endParaRPr lang="en-US" altLang="zh-CN" dirty="0">
                  <a:latin typeface="+mn-lt"/>
                </a:endParaRPr>
              </a:p>
              <a:p>
                <a:pPr lvl="1"/>
                <a:r>
                  <a:rPr lang="zh-CN" altLang="en-US" dirty="0">
                    <a:latin typeface="+mn-lt"/>
                  </a:rPr>
                  <a:t>受此启发，一些基于经典 </a:t>
                </a:r>
                <a:r>
                  <a:rPr lang="en-US" altLang="zh-CN" dirty="0" err="1">
                    <a:latin typeface="+mn-lt"/>
                  </a:rPr>
                  <a:t>PatchMatch</a:t>
                </a:r>
                <a:r>
                  <a:rPr lang="en-US" altLang="zh-CN" dirty="0">
                    <a:latin typeface="+mn-lt"/>
                  </a:rPr>
                  <a:t> </a:t>
                </a:r>
                <a:r>
                  <a:rPr lang="zh-CN" altLang="en-US" dirty="0">
                    <a:latin typeface="+mn-lt"/>
                  </a:rPr>
                  <a:t>的传统 </a:t>
                </a:r>
                <a:r>
                  <a:rPr lang="en-US" altLang="zh-CN" dirty="0">
                    <a:latin typeface="+mn-lt"/>
                  </a:rPr>
                  <a:t>MVS </a:t>
                </a:r>
                <a:r>
                  <a:rPr lang="zh-CN" altLang="en-US" dirty="0">
                    <a:latin typeface="+mn-lt"/>
                  </a:rPr>
                  <a:t>方法提出使用深度学习来估计置信度，并利用它来细化 </a:t>
                </a:r>
                <a:r>
                  <a:rPr lang="en-US" altLang="zh-CN" dirty="0" err="1">
                    <a:latin typeface="+mn-lt"/>
                  </a:rPr>
                  <a:t>PatchMatch</a:t>
                </a:r>
                <a:r>
                  <a:rPr lang="en-US" altLang="zh-CN" dirty="0">
                    <a:latin typeface="+mn-lt"/>
                  </a:rPr>
                  <a:t> </a:t>
                </a:r>
                <a:r>
                  <a:rPr lang="zh-CN" altLang="en-US" dirty="0">
                    <a:latin typeface="+mn-lt"/>
                  </a:rPr>
                  <a:t>的结果</a:t>
                </a:r>
                <a:endParaRPr lang="en-US" altLang="zh-CN" dirty="0">
                  <a:latin typeface="+mn-lt"/>
                </a:endParaRPr>
              </a:p>
              <a:p>
                <a:pPr lvl="1"/>
                <a:r>
                  <a:rPr lang="zh-CN" altLang="en-US" dirty="0">
                    <a:latin typeface="+mn-lt"/>
                  </a:rPr>
                  <a:t>最近，</a:t>
                </a:r>
                <a:r>
                  <a:rPr lang="en-US" altLang="zh-CN" dirty="0" err="1">
                    <a:latin typeface="+mn-lt"/>
                  </a:rPr>
                  <a:t>IterMVS</a:t>
                </a:r>
                <a:r>
                  <a:rPr lang="en-US" altLang="zh-CN" dirty="0">
                    <a:latin typeface="+mn-lt"/>
                  </a:rPr>
                  <a:t> </a:t>
                </a:r>
                <a:r>
                  <a:rPr lang="zh-CN" altLang="en-US" dirty="0">
                    <a:latin typeface="+mn-lt"/>
                  </a:rPr>
                  <a:t>从卷积 </a:t>
                </a:r>
                <a:r>
                  <a:rPr lang="en-US" altLang="zh-CN" dirty="0">
                    <a:latin typeface="+mn-lt"/>
                  </a:rPr>
                  <a:t>GRU </a:t>
                </a:r>
                <a:r>
                  <a:rPr lang="zh-CN" altLang="en-US" dirty="0">
                    <a:latin typeface="+mn-lt"/>
                  </a:rPr>
                  <a:t>的隐藏状态估计置信度</a:t>
                </a:r>
                <a:endParaRPr lang="en-US" altLang="zh-CN" dirty="0">
                  <a:latin typeface="+mn-lt"/>
                </a:endParaRPr>
              </a:p>
              <a:p>
                <a:pPr lvl="1"/>
                <a:r>
                  <a:rPr lang="zh-CN" altLang="en-US" dirty="0">
                    <a:latin typeface="+mn-lt"/>
                  </a:rPr>
                  <a:t>将一个 </a:t>
                </a:r>
                <a:r>
                  <a:rPr lang="en-US" altLang="zh-CN" dirty="0">
                    <a:latin typeface="+mn-lt"/>
                  </a:rPr>
                  <a:t>2D CNN </a:t>
                </a:r>
                <a:r>
                  <a:rPr lang="zh-CN" altLang="en-US" dirty="0">
                    <a:latin typeface="+mn-lt"/>
                  </a:rPr>
                  <a:t>后跟一个 </a:t>
                </a:r>
                <a:r>
                  <a:rPr lang="en-US" altLang="zh-CN" dirty="0">
                    <a:latin typeface="+mn-lt"/>
                  </a:rPr>
                  <a:t>sigmoid </a:t>
                </a:r>
                <a:r>
                  <a:rPr lang="zh-CN" altLang="en-US" dirty="0">
                    <a:latin typeface="+mn-lt"/>
                  </a:rPr>
                  <a:t>函数应用于隐藏状态以预测置信度</a:t>
                </a:r>
                <a:endParaRPr lang="en-US" altLang="zh-CN" dirty="0">
                  <a:latin typeface="+mn-lt"/>
                </a:endParaRPr>
              </a:p>
              <a:p>
                <a:pPr lvl="1"/>
                <a:r>
                  <a:rPr lang="en-US" altLang="zh-CN" dirty="0">
                    <a:latin typeface="+mn-lt"/>
                  </a:rPr>
                  <a:t>DELS-MVS </a:t>
                </a:r>
                <a:r>
                  <a:rPr lang="zh-CN" altLang="en-US" dirty="0">
                    <a:latin typeface="+mn-lt"/>
                  </a:rPr>
                  <a:t>将为每个源图像计算的分区概率的像素级熵馈送到置信度网络中以学习置信度</a:t>
                </a:r>
                <a:endParaRPr lang="en-US" altLang="zh-CN" dirty="0">
                  <a:latin typeface="+mn-lt"/>
                </a:endParaRPr>
              </a:p>
              <a:p>
                <a:pPr lvl="1"/>
                <a:r>
                  <a:rPr lang="zh-CN" altLang="en-US" dirty="0">
                    <a:latin typeface="+mn-lt"/>
                  </a:rPr>
                  <a:t>置信度用于引导多个深度图的融合</a:t>
                </a:r>
                <a:endParaRPr lang="en-US" dirty="0">
                  <a:latin typeface="+mn-lt"/>
                </a:endParaRPr>
              </a:p>
            </p:txBody>
          </p:sp>
        </mc:Choice>
        <mc:Fallback xmlns="">
          <p:sp>
            <p:nvSpPr>
              <p:cNvPr id="3" name="ee4pContent1">
                <a:extLst>
                  <a:ext uri="{FF2B5EF4-FFF2-40B4-BE49-F238E27FC236}">
                    <a16:creationId xmlns:a16="http://schemas.microsoft.com/office/drawing/2014/main" id="{BF8C0139-760D-EA3B-7ED1-8E03230CBF79}"/>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174" b="-190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49271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66</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9647295-CA1A-1BA0-DC33-68D8AA5EC574}"/>
                  </a:ext>
                </a:extLst>
              </p:cNvPr>
              <p:cNvSpPr txBox="1">
                <a:spLocks/>
              </p:cNvSpPr>
              <p:nvPr>
                <p:custDataLst>
                  <p:tags r:id="rId2"/>
                </p:custDataLst>
              </p:nvPr>
            </p:nvSpPr>
            <p:spPr>
              <a:xfrm>
                <a:off x="838199" y="1690689"/>
                <a:ext cx="10515599" cy="28640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许多方法计算估计的逆深度图的回归损失用于训练：</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d>
                            </m:e>
                            <m:sub>
                              <m:r>
                                <a:rPr lang="en-US" b="0" i="1" smtClean="0">
                                  <a:latin typeface="Cambria Math" panose="02040503050406030204" pitchFamily="18" charset="0"/>
                                </a:rPr>
                                <m:t>1</m:t>
                              </m:r>
                            </m:sub>
                          </m:sSub>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表示像素坐标，</a:t>
                </a:r>
                <a14:m>
                  <m:oMath xmlns:m="http://schemas.openxmlformats.org/officeDocument/2006/math">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表示真值深度，</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rPr>
                          <m:t>1</m:t>
                        </m:r>
                      </m:sub>
                    </m:sSub>
                  </m:oMath>
                </a14:m>
                <a:r>
                  <a:rPr lang="zh-CN" altLang="en-US" dirty="0">
                    <a:latin typeface="+mn-lt"/>
                  </a:rPr>
                  <a:t>表示</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a:t>
                </a:r>
                <a:endParaRPr lang="en-US" altLang="zh-CN" dirty="0">
                  <a:latin typeface="+mn-lt"/>
                </a:endParaRPr>
              </a:p>
              <a:p>
                <a:pPr lvl="1"/>
                <a:r>
                  <a:rPr lang="zh-CN" altLang="en-US" dirty="0">
                    <a:latin typeface="+mn-lt"/>
                  </a:rPr>
                  <a:t>对于其他方法，</a:t>
                </a:r>
                <a:r>
                  <a:rPr lang="en-US" altLang="zh-CN" dirty="0">
                    <a:latin typeface="+mn-lt"/>
                  </a:rPr>
                  <a:t>Neural-RGBD </a:t>
                </a:r>
                <a:r>
                  <a:rPr lang="zh-CN" altLang="en-US" dirty="0">
                    <a:latin typeface="+mn-lt"/>
                  </a:rPr>
                  <a:t>使用其深度概率体积上的负对数似然（</a:t>
                </a:r>
                <a:r>
                  <a:rPr lang="en-US" altLang="zh-CN" dirty="0">
                    <a:latin typeface="+mn-lt"/>
                  </a:rPr>
                  <a:t>NLL</a:t>
                </a:r>
                <a:r>
                  <a:rPr lang="zh-CN" altLang="en-US" dirty="0">
                    <a:latin typeface="+mn-lt"/>
                  </a:rPr>
                  <a:t>）进行深度计算</a:t>
                </a:r>
                <a:endParaRPr lang="en-US" altLang="zh-CN" dirty="0">
                  <a:latin typeface="+mn-lt"/>
                </a:endParaRPr>
              </a:p>
              <a:p>
                <a:pPr lvl="1"/>
                <a:r>
                  <a:rPr lang="zh-CN" altLang="en-US" dirty="0">
                    <a:latin typeface="+mn-lt"/>
                  </a:rPr>
                  <a:t>同样，</a:t>
                </a:r>
                <a:r>
                  <a:rPr lang="en-US" altLang="zh-CN" dirty="0" err="1">
                    <a:latin typeface="+mn-lt"/>
                  </a:rPr>
                  <a:t>MaGNet</a:t>
                </a:r>
                <a:r>
                  <a:rPr lang="en-US" altLang="zh-CN" dirty="0">
                    <a:latin typeface="+mn-lt"/>
                  </a:rPr>
                  <a:t> </a:t>
                </a:r>
                <a:r>
                  <a:rPr lang="zh-CN" altLang="en-US" dirty="0">
                    <a:latin typeface="+mn-lt"/>
                  </a:rPr>
                  <a:t>使用</a:t>
                </a:r>
                <a:r>
                  <a:rPr lang="en-US" altLang="zh-CN" dirty="0">
                    <a:latin typeface="+mn-lt"/>
                  </a:rPr>
                  <a:t>NLL</a:t>
                </a:r>
                <a:r>
                  <a:rPr lang="zh-CN" altLang="en-US" dirty="0">
                    <a:latin typeface="+mn-lt"/>
                  </a:rPr>
                  <a:t>损失，因为每个像素的深度建模为高斯分布</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使用对数深度计算回归损失</a:t>
                </a:r>
                <a:endParaRPr lang="en-US" altLang="zh-CN" dirty="0">
                  <a:latin typeface="+mn-lt"/>
                </a:endParaRPr>
              </a:p>
              <a:p>
                <a:pPr lvl="1"/>
                <a:r>
                  <a:rPr lang="zh-CN" altLang="en-US" dirty="0">
                    <a:latin typeface="+mn-lt"/>
                  </a:rPr>
                  <a:t>为提高性能，</a:t>
                </a:r>
                <a:r>
                  <a:rPr lang="en-US" altLang="zh-CN" dirty="0" err="1">
                    <a:latin typeface="+mn-lt"/>
                  </a:rPr>
                  <a:t>SimpleRecon</a:t>
                </a:r>
                <a:r>
                  <a:rPr lang="en-US" altLang="zh-CN" dirty="0">
                    <a:latin typeface="+mn-lt"/>
                  </a:rPr>
                  <a:t> </a:t>
                </a:r>
                <a:r>
                  <a:rPr lang="zh-CN" altLang="en-US" dirty="0">
                    <a:latin typeface="+mn-lt"/>
                  </a:rPr>
                  <a:t>进一步使用了深度上的梯度损失、法线损失（其中法线是根据深度和内参计算的）以及多视角回归损失</a:t>
                </a:r>
                <a:endParaRPr lang="en-US" dirty="0">
                  <a:latin typeface="+mn-lt"/>
                </a:endParaRPr>
              </a:p>
            </p:txBody>
          </p:sp>
        </mc:Choice>
        <mc:Fallback xmlns="">
          <p:sp>
            <p:nvSpPr>
              <p:cNvPr id="3" name="ee4pContent1">
                <a:extLst>
                  <a:ext uri="{FF2B5EF4-FFF2-40B4-BE49-F238E27FC236}">
                    <a16:creationId xmlns:a16="http://schemas.microsoft.com/office/drawing/2014/main" id="{39647295-CA1A-1BA0-DC33-68D8AA5EC574}"/>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2864058"/>
              </a:xfrm>
              <a:prstGeom prst="rect">
                <a:avLst/>
              </a:prstGeom>
              <a:blipFill>
                <a:blip r:embed="rId7"/>
                <a:stretch>
                  <a:fillRect l="-232" b="-254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18235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6EFA2E83-33FE-56D8-E992-600A99271D48}"/>
                  </a:ext>
                </a:extLst>
              </p:cNvPr>
              <p:cNvSpPr txBox="1">
                <a:spLocks/>
              </p:cNvSpPr>
              <p:nvPr>
                <p:custDataLst>
                  <p:tags r:id="rId2"/>
                </p:custDataLst>
              </p:nvPr>
            </p:nvSpPr>
            <p:spPr>
              <a:xfrm>
                <a:off x="838199" y="1690688"/>
                <a:ext cx="10515599" cy="39682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深度估计策略中损失函数主要可以分为回归和分类两类。</a:t>
                </a:r>
                <a:endParaRPr lang="en-US" altLang="zh-CN" dirty="0">
                  <a:latin typeface="+mn-lt"/>
                </a:endParaRPr>
              </a:p>
              <a:p>
                <a:pPr lvl="1"/>
                <a:r>
                  <a:rPr lang="zh-CN" altLang="en-US" dirty="0">
                    <a:latin typeface="+mn-lt"/>
                  </a:rPr>
                  <a:t>对于使用 </a:t>
                </a:r>
                <a:r>
                  <a:rPr lang="en-US" altLang="zh-CN" dirty="0">
                    <a:solidFill>
                      <a:srgbClr val="FF0000"/>
                    </a:solidFill>
                    <a:latin typeface="+mn-lt"/>
                  </a:rPr>
                  <a:t>soft</a:t>
                </a:r>
                <a:r>
                  <a:rPr lang="zh-CN" altLang="en-US" dirty="0">
                    <a:solidFill>
                      <a:srgbClr val="FF0000"/>
                    </a:solidFill>
                    <a:latin typeface="+mn-lt"/>
                  </a:rPr>
                  <a:t> </a:t>
                </a:r>
                <a:r>
                  <a:rPr lang="en-US" altLang="zh-CN" dirty="0">
                    <a:solidFill>
                      <a:srgbClr val="FF0000"/>
                    </a:solidFill>
                    <a:latin typeface="+mn-lt"/>
                  </a:rPr>
                  <a:t>argmax </a:t>
                </a:r>
                <a:r>
                  <a:rPr lang="zh-CN" altLang="en-US" dirty="0">
                    <a:solidFill>
                      <a:srgbClr val="FF0000"/>
                    </a:solidFill>
                    <a:latin typeface="+mn-lt"/>
                  </a:rPr>
                  <a:t>预测深度的方法</a:t>
                </a:r>
                <a:r>
                  <a:rPr lang="zh-CN" altLang="en-US" dirty="0">
                    <a:latin typeface="+mn-lt"/>
                  </a:rPr>
                  <a:t>，通常采用（平滑）</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损失作为损失函数，其定义如下：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sub>
                              <m:r>
                                <a:rPr lang="en-US" altLang="zh-CN" b="0" i="1" smtClean="0">
                                  <a:latin typeface="Cambria Math" panose="02040503050406030204" pitchFamily="18" charset="0"/>
                                </a:rPr>
                                <m:t>1</m:t>
                              </m:r>
                            </m:sub>
                          </m:sSub>
                        </m:e>
                      </m:nary>
                    </m:oMath>
                  </m:oMathPara>
                </a14:m>
                <a:endParaRPr lang="en-US" dirty="0">
                  <a:latin typeface="+mn-lt"/>
                </a:endParaRPr>
              </a:p>
              <a:p>
                <a:pPr lvl="1"/>
                <a:r>
                  <a:rPr lang="zh-CN" altLang="en-US" dirty="0">
                    <a:latin typeface="+mn-lt"/>
                  </a:rPr>
                  <a:t>对于</a:t>
                </a:r>
                <a:r>
                  <a:rPr lang="zh-CN" altLang="en-US" dirty="0">
                    <a:solidFill>
                      <a:srgbClr val="FF0000"/>
                    </a:solidFill>
                    <a:latin typeface="+mn-lt"/>
                  </a:rPr>
                  <a:t>粗到细的方法</a:t>
                </a:r>
                <a:r>
                  <a:rPr lang="zh-CN" altLang="en-US" dirty="0">
                    <a:latin typeface="+mn-lt"/>
                  </a:rPr>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损失在每个阶段进行计算，以实现多阶段监督</a:t>
                </a:r>
              </a:p>
              <a:p>
                <a:pPr lvl="1"/>
                <a:r>
                  <a:rPr lang="zh-CN" altLang="en-US" dirty="0">
                    <a:latin typeface="+mn-lt"/>
                  </a:rPr>
                  <a:t>对于使用 </a:t>
                </a:r>
                <a:r>
                  <a:rPr lang="en-US" altLang="zh-CN" dirty="0">
                    <a:solidFill>
                      <a:srgbClr val="FF0000"/>
                    </a:solidFill>
                    <a:latin typeface="+mn-lt"/>
                  </a:rPr>
                  <a:t>argmax </a:t>
                </a:r>
                <a:r>
                  <a:rPr lang="zh-CN" altLang="en-US" dirty="0">
                    <a:solidFill>
                      <a:srgbClr val="FF0000"/>
                    </a:solidFill>
                    <a:latin typeface="+mn-lt"/>
                  </a:rPr>
                  <a:t>操作预测深度的方法</a:t>
                </a:r>
                <a:r>
                  <a:rPr lang="zh-CN" altLang="en-US" dirty="0">
                    <a:latin typeface="+mn-lt"/>
                  </a:rPr>
                  <a:t>，由于问题属于多类别分类，因此通常使用交叉熵损失作为损失函数</a:t>
                </a:r>
                <a:endParaRPr lang="en-US" altLang="zh-CN" dirty="0">
                  <a:latin typeface="+mn-lt"/>
                </a:endParaRPr>
              </a:p>
              <a:p>
                <a:pPr lvl="2"/>
                <a:r>
                  <a:rPr lang="zh-CN" altLang="en-US" dirty="0">
                    <a:latin typeface="+mn-lt"/>
                  </a:rPr>
                  <a:t>交叉熵损失函数定义如下：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a:rPr lang="zh-CN" altLang="en-US" i="1" dirty="0">
                              <a:latin typeface="Cambria Math" panose="02040503050406030204" pitchFamily="18" charset="0"/>
                            </a:rPr>
                            <m:t>𝐩</m:t>
                          </m:r>
                        </m:sub>
                        <m:sup/>
                        <m:e>
                          <m:d>
                            <m:dPr>
                              <m:ctrlPr>
                                <a:rPr lang="en-US" altLang="zh-CN" i="1" dirty="0" smtClean="0">
                                  <a:latin typeface="Cambria Math" panose="02040503050406030204" pitchFamily="18" charset="0"/>
                                </a:rPr>
                              </m:ctrlPr>
                            </m:dPr>
                            <m:e>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𝐷</m:t>
                                  </m:r>
                                </m:sup>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r>
                                    <a:rPr lang="en-US" altLang="zh-CN" b="0" i="1" dirty="0" smtClean="0">
                                      <a:latin typeface="Cambria Math" panose="02040503050406030204" pitchFamily="18" charset="0"/>
                                      <a:ea typeface="Cambria Math" panose="02040503050406030204" pitchFamily="18" charset="0"/>
                                    </a:rPr>
                                    <m:t>∙</m:t>
                                  </m:r>
                                  <m:func>
                                    <m:funcPr>
                                      <m:ctrlPr>
                                        <a:rPr lang="en-US" altLang="zh-CN" b="0" i="1" dirty="0" smtClean="0">
                                          <a:latin typeface="Cambria Math" panose="02040503050406030204" pitchFamily="18" charset="0"/>
                                          <a:ea typeface="Cambria Math" panose="02040503050406030204" pitchFamily="18" charset="0"/>
                                        </a:rPr>
                                      </m:ctrlPr>
                                    </m:funcPr>
                                    <m:fName>
                                      <m:r>
                                        <m:rPr>
                                          <m:sty m:val="p"/>
                                        </m:rPr>
                                        <a:rPr lang="en-US" altLang="zh-CN" b="0" i="0" dirty="0" smtClean="0">
                                          <a:latin typeface="Cambria Math" panose="02040503050406030204" pitchFamily="18" charset="0"/>
                                          <a:ea typeface="Cambria Math" panose="02040503050406030204" pitchFamily="18" charset="0"/>
                                        </a:rPr>
                                        <m:t>log</m:t>
                                      </m:r>
                                    </m:fName>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𝑃</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e>
                                      </m:d>
                                    </m:e>
                                  </m:func>
                                </m:e>
                              </m:nary>
                            </m:e>
                          </m:d>
                        </m:e>
                      </m:nary>
                    </m:oMath>
                  </m:oMathPara>
                </a14:m>
                <a:endParaRPr lang="en-US" dirty="0">
                  <a:latin typeface="+mn-lt"/>
                </a:endParaRPr>
              </a:p>
              <a:p>
                <a:pPr marL="203200" lvl="2" indent="0">
                  <a:buNone/>
                </a:pPr>
                <a:r>
                  <a:rPr lang="zh-CN" altLang="en-US" dirty="0">
                    <a:latin typeface="+mn-lt"/>
                  </a:rPr>
                  <a:t>其中</a:t>
                </a:r>
                <a14:m>
                  <m:oMath xmlns:m="http://schemas.openxmlformats.org/officeDocument/2006/math">
                    <m:r>
                      <a:rPr lang="en-US" altLang="zh-CN" b="0" i="1" dirty="0" smtClean="0">
                        <a:latin typeface="Cambria Math" panose="02040503050406030204" pitchFamily="18" charset="0"/>
                      </a:rPr>
                      <m:t>𝐺</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是像素</a:t>
                </a:r>
                <a14:m>
                  <m:oMath xmlns:m="http://schemas.openxmlformats.org/officeDocument/2006/math">
                    <m:r>
                      <a:rPr lang="zh-CN" altLang="en-US" i="1" dirty="0">
                        <a:latin typeface="Cambria Math" panose="02040503050406030204" pitchFamily="18" charset="0"/>
                      </a:rPr>
                      <m:t>𝐩</m:t>
                    </m:r>
                  </m:oMath>
                </a14:m>
                <a:r>
                  <a:rPr lang="zh-CN" altLang="en-US" dirty="0">
                    <a:latin typeface="+mn-lt"/>
                  </a:rPr>
                  <a:t>处深度的真实单热向量，</a:t>
                </a:r>
                <a14:m>
                  <m:oMath xmlns:m="http://schemas.openxmlformats.org/officeDocument/2006/math">
                    <m:r>
                      <a:rPr lang="en-US" altLang="zh-CN" i="1" dirty="0">
                        <a:latin typeface="Cambria Math" panose="02040503050406030204" pitchFamily="18" charset="0"/>
                        <a:ea typeface="Cambria Math" panose="02040503050406030204" pitchFamily="18" charset="0"/>
                      </a:rPr>
                      <m:t>𝑃</m:t>
                    </m:r>
                    <m:d>
                      <m:dPr>
                        <m:ctrlPr>
                          <a:rPr lang="en-US" altLang="zh-CN" i="1" dirty="0">
                            <a:latin typeface="Cambria Math" panose="02040503050406030204" pitchFamily="18" charset="0"/>
                            <a:ea typeface="Cambria Math" panose="02040503050406030204" pitchFamily="18" charset="0"/>
                          </a:rPr>
                        </m:ctrlPr>
                      </m:dPr>
                      <m:e>
                        <m:r>
                          <a:rPr lang="en-US" altLang="zh-CN" i="1" dirty="0">
                            <a:latin typeface="Cambria Math" panose="02040503050406030204" pitchFamily="18" charset="0"/>
                            <a:ea typeface="Cambria Math" panose="02040503050406030204" pitchFamily="18" charset="0"/>
                          </a:rPr>
                          <m:t>𝑖</m:t>
                        </m:r>
                        <m:r>
                          <a:rPr lang="en-US" altLang="zh-CN" i="1" dirty="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𝐩</m:t>
                        </m:r>
                      </m:e>
                    </m:d>
                  </m:oMath>
                </a14:m>
                <a:r>
                  <a:rPr lang="zh-CN" altLang="en-US" dirty="0">
                    <a:latin typeface="+mn-lt"/>
                  </a:rPr>
                  <a:t>是预测的深度概率</a:t>
                </a:r>
                <a:endParaRPr lang="en-US" altLang="zh-CN" dirty="0">
                  <a:latin typeface="+mn-lt"/>
                </a:endParaRPr>
              </a:p>
              <a:p>
                <a:pPr lvl="1"/>
                <a:r>
                  <a:rPr lang="zh-CN" altLang="en-US" dirty="0">
                    <a:latin typeface="+mn-lt"/>
                  </a:rPr>
                  <a:t>对于使用</a:t>
                </a:r>
                <a:r>
                  <a:rPr lang="zh-CN" altLang="en-US" dirty="0">
                    <a:solidFill>
                      <a:srgbClr val="FF0000"/>
                    </a:solidFill>
                    <a:latin typeface="+mn-lt"/>
                  </a:rPr>
                  <a:t>分类和回归混合策略预测深度的方法</a:t>
                </a:r>
                <a:r>
                  <a:rPr lang="zh-CN" altLang="en-US" dirty="0">
                    <a:latin typeface="+mn-lt"/>
                  </a:rPr>
                  <a:t>，可以采用</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𝐿</m:t>
                        </m:r>
                      </m:e>
                      <m:sub>
                        <m:r>
                          <a:rPr lang="en-US" altLang="zh-CN" b="0" i="1" dirty="0" smtClean="0">
                            <a:latin typeface="Cambria Math" panose="02040503050406030204" pitchFamily="18" charset="0"/>
                          </a:rPr>
                          <m:t>1</m:t>
                        </m:r>
                      </m:sub>
                    </m:sSub>
                  </m:oMath>
                </a14:m>
                <a:r>
                  <a:rPr lang="zh-CN" altLang="en-US" dirty="0">
                    <a:latin typeface="+mn-lt"/>
                  </a:rPr>
                  <a:t>损失和交叉熵损失分别监督回归和分类，也可以使用焦点损失</a:t>
                </a:r>
                <a:endParaRPr lang="en-US" altLang="zh-CN" dirty="0">
                  <a:latin typeface="+mn-lt"/>
                </a:endParaRPr>
              </a:p>
            </p:txBody>
          </p:sp>
        </mc:Choice>
        <mc:Fallback xmlns="">
          <p:sp>
            <p:nvSpPr>
              <p:cNvPr id="3" name="ee4pContent1">
                <a:extLst>
                  <a:ext uri="{FF2B5EF4-FFF2-40B4-BE49-F238E27FC236}">
                    <a16:creationId xmlns:a16="http://schemas.microsoft.com/office/drawing/2014/main" id="{6EFA2E83-33FE-56D8-E992-600A99271D48}"/>
                  </a:ext>
                </a:extLst>
              </p:cNvPr>
              <p:cNvSpPr txBox="1">
                <a:spLocks noRot="1" noChangeAspect="1" noMove="1" noResize="1" noEditPoints="1" noAdjustHandles="1" noChangeArrowheads="1" noChangeShapeType="1" noTextEdit="1"/>
              </p:cNvSpPr>
              <p:nvPr>
                <p:custDataLst>
                  <p:tags r:id="rId6"/>
                </p:custDataLst>
              </p:nvPr>
            </p:nvSpPr>
            <p:spPr>
              <a:xfrm>
                <a:off x="838199" y="1690688"/>
                <a:ext cx="10515599" cy="3968239"/>
              </a:xfrm>
              <a:prstGeom prst="rect">
                <a:avLst/>
              </a:prstGeom>
              <a:blipFill>
                <a:blip r:embed="rId7"/>
                <a:stretch>
                  <a:fillRect l="-174" b="-107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457267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
        <p:nvSpPr>
          <p:cNvPr id="3" name="ee4pContent1">
            <a:extLst>
              <a:ext uri="{FF2B5EF4-FFF2-40B4-BE49-F238E27FC236}">
                <a16:creationId xmlns:a16="http://schemas.microsoft.com/office/drawing/2014/main" id="{3D2F2FF8-7255-F4A9-A552-632087DB1612}"/>
              </a:ext>
            </a:extLst>
          </p:cNvPr>
          <p:cNvSpPr txBox="1">
            <a:spLocks/>
          </p:cNvSpPr>
          <p:nvPr>
            <p:custDataLst>
              <p:tags r:id="rId2"/>
            </p:custDataLst>
          </p:nvPr>
        </p:nvSpPr>
        <p:spPr>
          <a:xfrm>
            <a:off x="838199" y="1690689"/>
            <a:ext cx="10515599" cy="19410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上述提到的监督式</a:t>
            </a:r>
            <a:r>
              <a:rPr lang="en-US" altLang="zh-CN" dirty="0">
                <a:latin typeface="+mn-lt"/>
              </a:rPr>
              <a:t>MVS</a:t>
            </a:r>
            <a:r>
              <a:rPr lang="zh-CN" altLang="en-US" dirty="0">
                <a:latin typeface="+mn-lt"/>
              </a:rPr>
              <a:t>方法在很大程度上依赖于通过深度感知设备获得的准确地面真实深度图的可用性</a:t>
            </a:r>
            <a:endParaRPr lang="en-US" altLang="zh-CN" dirty="0">
              <a:latin typeface="+mn-lt"/>
            </a:endParaRPr>
          </a:p>
          <a:p>
            <a:pPr lvl="1"/>
            <a:r>
              <a:rPr lang="zh-CN" altLang="en-US" dirty="0">
                <a:latin typeface="+mn-lt"/>
              </a:rPr>
              <a:t>为了使</a:t>
            </a:r>
            <a:r>
              <a:rPr lang="en-US" altLang="zh-CN" dirty="0">
                <a:latin typeface="+mn-lt"/>
              </a:rPr>
              <a:t>MVS</a:t>
            </a:r>
            <a:r>
              <a:rPr lang="zh-CN" altLang="en-US" dirty="0">
                <a:latin typeface="+mn-lt"/>
              </a:rPr>
              <a:t>在更一般的现实世界场景中更实用，考虑替代的基于无监督学习的方法至关重要，这些方法无需任何真实深度即可提供与监督方法相比具有竞争力的精度</a:t>
            </a:r>
            <a:endParaRPr lang="en-US" altLang="zh-CN" dirty="0">
              <a:latin typeface="+mn-lt"/>
            </a:endParaRPr>
          </a:p>
          <a:p>
            <a:pPr lvl="1"/>
            <a:r>
              <a:rPr lang="zh-CN" altLang="en-US" dirty="0">
                <a:latin typeface="+mn-lt"/>
              </a:rPr>
              <a:t>现有的无监督方法建立在：</a:t>
            </a:r>
            <a:r>
              <a:rPr lang="zh-CN" altLang="en-US" dirty="0">
                <a:solidFill>
                  <a:srgbClr val="FF0000"/>
                </a:solidFill>
                <a:latin typeface="+mn-lt"/>
              </a:rPr>
              <a:t>光度一致性假设</a:t>
            </a:r>
            <a:r>
              <a:rPr lang="zh-CN" altLang="en-US" dirty="0">
                <a:latin typeface="+mn-lt"/>
              </a:rPr>
              <a:t>的基础上</a:t>
            </a:r>
            <a:endParaRPr lang="en-US" altLang="zh-CN" dirty="0">
              <a:latin typeface="+mn-lt"/>
            </a:endParaRPr>
          </a:p>
          <a:p>
            <a:pPr lvl="1"/>
            <a:r>
              <a:rPr lang="zh-CN" altLang="en-US" dirty="0">
                <a:latin typeface="+mn-lt"/>
              </a:rPr>
              <a:t>分为 </a:t>
            </a:r>
            <a:r>
              <a:rPr lang="zh-CN" altLang="en-US" dirty="0">
                <a:solidFill>
                  <a:srgbClr val="FF0000"/>
                </a:solidFill>
                <a:latin typeface="+mn-lt"/>
              </a:rPr>
              <a:t>端到端</a:t>
            </a:r>
            <a:r>
              <a:rPr lang="zh-CN" altLang="en-US" dirty="0">
                <a:latin typeface="+mn-lt"/>
              </a:rPr>
              <a:t> 和 </a:t>
            </a:r>
            <a:r>
              <a:rPr lang="zh-CN" altLang="en-US" dirty="0">
                <a:solidFill>
                  <a:srgbClr val="FF0000"/>
                </a:solidFill>
                <a:latin typeface="+mn-lt"/>
              </a:rPr>
              <a:t>多阶段 </a:t>
            </a:r>
            <a:r>
              <a:rPr lang="zh-CN" altLang="en-US" dirty="0">
                <a:latin typeface="+mn-lt"/>
              </a:rPr>
              <a:t>方法</a:t>
            </a:r>
            <a:endParaRPr lang="en-US" altLang="zh-CN" dirty="0">
              <a:latin typeface="+mn-lt"/>
            </a:endParaRPr>
          </a:p>
          <a:p>
            <a:pPr lvl="1"/>
            <a:r>
              <a:rPr lang="en-US" altLang="zh-CN" dirty="0">
                <a:latin typeface="+mn-lt"/>
              </a:rPr>
              <a:t>SGT-</a:t>
            </a:r>
            <a:r>
              <a:rPr lang="en-US" altLang="zh-CN" dirty="0" err="1">
                <a:latin typeface="+mn-lt"/>
              </a:rPr>
              <a:t>MVSNet</a:t>
            </a:r>
            <a:r>
              <a:rPr lang="zh-CN" altLang="en-US" dirty="0">
                <a:latin typeface="+mn-lt"/>
              </a:rPr>
              <a:t>是迄今为止唯一一种半监督方法</a:t>
            </a:r>
            <a:endParaRPr lang="en-US" dirty="0">
              <a:latin typeface="+mn-lt"/>
            </a:endParaRPr>
          </a:p>
        </p:txBody>
      </p:sp>
    </p:spTree>
    <p:extLst>
      <p:ext uri="{BB962C8B-B14F-4D97-AF65-F5344CB8AC3E}">
        <p14:creationId xmlns:p14="http://schemas.microsoft.com/office/powerpoint/2010/main" val="1995781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339026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在无监督深度图预测领域，现有方法</a:t>
                </a:r>
                <a:r>
                  <a:rPr lang="en-US" altLang="zh-CN" dirty="0">
                    <a:latin typeface="+mn-lt"/>
                  </a:rPr>
                  <a:t>[127, 43, 128, 129]</a:t>
                </a:r>
                <a:r>
                  <a:rPr lang="zh-CN" altLang="en-US" dirty="0">
                    <a:latin typeface="+mn-lt"/>
                  </a:rPr>
                  <a:t>致力于建立参考视角和源视角之间的光度一致性。 这一关键概念围绕着增强参考图像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和各个源图像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b="0" i="1" smtClean="0">
                            <a:latin typeface="Cambria Math" panose="02040503050406030204" pitchFamily="18" charset="0"/>
                          </a:rPr>
                          <m:t>𝑖</m:t>
                        </m:r>
                      </m:sub>
                    </m:sSub>
                  </m:oMath>
                </a14:m>
                <a:r>
                  <a:rPr lang="zh-CN" altLang="en-US" dirty="0">
                    <a:latin typeface="+mn-lt"/>
                  </a:rPr>
                  <a:t>之间在扭曲后与参考视图对齐后的相似性。</a:t>
                </a:r>
                <a:endParaRPr lang="en-US" altLang="zh-CN" dirty="0">
                  <a:latin typeface="+mn-lt"/>
                </a:endParaRPr>
              </a:p>
              <a:p>
                <a:pPr lvl="1"/>
                <a:r>
                  <a:rPr lang="zh-CN" altLang="en-US" dirty="0">
                    <a:latin typeface="+mn-lt"/>
                  </a:rPr>
                  <a:t>关于初始图像</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𝐈</m:t>
                        </m:r>
                      </m:e>
                      <m:sub>
                        <m:r>
                          <a:rPr lang="en-US" altLang="zh-CN" b="0" i="1" smtClean="0">
                            <a:latin typeface="Cambria Math" panose="02040503050406030204" pitchFamily="18" charset="0"/>
                          </a:rPr>
                          <m:t>0</m:t>
                        </m:r>
                      </m:sub>
                    </m:sSub>
                  </m:oMath>
                </a14:m>
                <a:r>
                  <a:rPr lang="zh-CN" altLang="en-US" dirty="0">
                    <a:latin typeface="+mn-lt"/>
                  </a:rPr>
                  <a:t>表示的深度估计</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r>
                      <a:rPr lang="en-US" altLang="zh-CN" i="1">
                        <a:latin typeface="Cambria Math" panose="02040503050406030204" pitchFamily="18" charset="0"/>
                      </a:rPr>
                      <m:t> </m:t>
                    </m:r>
                  </m:oMath>
                </a14:m>
                <a:r>
                  <a:rPr lang="zh-CN" altLang="en-US" dirty="0">
                    <a:latin typeface="+mn-lt"/>
                  </a:rPr>
                  <a:t>，该过程涉及使用</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𝐊</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𝐊</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ea typeface="Cambria Math" panose="02040503050406030204" pitchFamily="18" charset="0"/>
                                  </a:rPr>
                                  <m:t>−1</m:t>
                                </m:r>
                              </m:sup>
                            </m:sSubSup>
                            <m:r>
                              <a:rPr lang="en-US" altLang="zh-CN" i="1">
                                <a:latin typeface="Cambria Math" panose="02040503050406030204" pitchFamily="18" charset="0"/>
                                <a:ea typeface="Cambria Math" panose="02040503050406030204" pitchFamily="18" charset="0"/>
                              </a:rPr>
                              <m:t>∙</m:t>
                            </m:r>
                            <m:r>
                              <a:rPr lang="en-US" altLang="zh-CN" b="1">
                                <a:latin typeface="Cambria Math" panose="02040503050406030204" pitchFamily="18" charset="0"/>
                                <a:ea typeface="Cambria Math" panose="02040503050406030204" pitchFamily="18" charset="0"/>
                              </a:rPr>
                              <m:t>𝐩</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𝐭</m:t>
                            </m:r>
                          </m:e>
                          <m:sub>
                            <m:r>
                              <a:rPr lang="en-US" altLang="zh-CN" i="1">
                                <a:latin typeface="Cambria Math" panose="02040503050406030204" pitchFamily="18" charset="0"/>
                                <a:ea typeface="Cambria Math" panose="02040503050406030204" pitchFamily="18" charset="0"/>
                              </a:rPr>
                              <m:t>𝑖</m:t>
                            </m:r>
                          </m:sub>
                        </m:sSub>
                      </m:e>
                    </m:d>
                  </m:oMath>
                </a14:m>
                <a:r>
                  <a:rPr lang="zh-CN" altLang="en-US" dirty="0">
                    <a:latin typeface="+mn-lt"/>
                  </a:rPr>
                  <a:t>公式将参考像素投影到后续图像</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𝑖</m:t>
                        </m:r>
                      </m:sub>
                    </m:sSub>
                  </m:oMath>
                </a14:m>
                <a:endParaRPr lang="zh-CN" altLang="en-US" dirty="0">
                  <a:latin typeface="+mn-lt"/>
                </a:endParaRPr>
              </a:p>
              <a:p>
                <a:pPr lvl="1"/>
                <a:r>
                  <a:rPr lang="zh-CN" altLang="en-US" dirty="0">
                    <a:latin typeface="+mn-lt"/>
                  </a:rPr>
                  <a:t>随后，通过双线性采样对源图像在位移像素位置的</a:t>
                </a:r>
                <a:r>
                  <a:rPr lang="en-US" altLang="zh-CN" dirty="0">
                    <a:latin typeface="+mn-lt"/>
                  </a:rPr>
                  <a:t>RGB</a:t>
                </a:r>
                <a:r>
                  <a:rPr lang="zh-CN" altLang="en-US" dirty="0">
                    <a:latin typeface="+mn-lt"/>
                  </a:rPr>
                  <a:t>值进行插值，创建表示为</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𝐈</m:t>
                            </m:r>
                          </m:e>
                        </m:acc>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sup>
                    </m:sSubSup>
                  </m:oMath>
                </a14:m>
                <a:r>
                  <a:rPr lang="zh-CN" altLang="en-US" dirty="0">
                    <a:latin typeface="+mn-lt"/>
                  </a:rPr>
                  <a:t>的源图像的失真版本。这种插值是在像素由于扭曲过程而发生变换的位置进行的。此外，除了扭曲图像</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oMath>
                </a14:m>
                <a:r>
                  <a:rPr lang="zh-CN" altLang="en-US" dirty="0">
                    <a:latin typeface="+mn-lt"/>
                  </a:rPr>
                  <a:t>之外，通常还会生成一个二值掩码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latin typeface="+mn-lt"/>
                  </a:rPr>
                  <a:t>此掩码用于排除已投影到图像边界之外的像素，因此这些像素被认为是无效的</a:t>
                </a:r>
                <a:endParaRPr lang="en-US" altLang="zh-CN" dirty="0">
                  <a:latin typeface="+mn-lt"/>
                </a:endParaRPr>
              </a:p>
              <a:p>
                <a:pPr lvl="1"/>
                <a:r>
                  <a:rPr lang="zh-CN" altLang="en-US" dirty="0">
                    <a:latin typeface="+mn-lt"/>
                  </a:rPr>
                  <a:t>光度一致性损失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PC</m:t>
                        </m:r>
                      </m:sub>
                    </m:sSub>
                  </m:oMath>
                </a14:m>
                <a:r>
                  <a:rPr lang="zh-CN" altLang="en-US" dirty="0">
                    <a:latin typeface="+mn-lt"/>
                  </a:rPr>
                  <a:t>可以写成：</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m:rPr>
                              <m:sty m:val="p"/>
                            </m:rPr>
                            <a:rPr lang="en-US" altLang="zh-CN">
                              <a:latin typeface="Cambria Math" panose="02040503050406030204" pitchFamily="18" charset="0"/>
                            </a:rPr>
                            <m:t>PC</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m:rPr>
                                              <m:sty m:val="p"/>
                                            </m:rP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2</m:t>
                                  </m:r>
                                </m:sub>
                              </m:sSub>
                            </m:e>
                          </m:d>
                        </m:e>
                      </m:nary>
                    </m:oMath>
                  </m:oMathPara>
                </a14:m>
                <a:endParaRPr lang="en-US" dirty="0">
                  <a:latin typeface="+mn-lt"/>
                </a:endParaRPr>
              </a:p>
              <a:p>
                <a:pPr marL="0" lvl="1" indent="0">
                  <a:buNone/>
                </a:pPr>
                <a:r>
                  <a:rPr lang="zh-CN" altLang="en-US" dirty="0">
                    <a:latin typeface="+mn-lt"/>
                  </a:rPr>
                  <a:t>其中</a:t>
                </a:r>
                <a14:m>
                  <m:oMath xmlns:m="http://schemas.openxmlformats.org/officeDocument/2006/math">
                    <m:r>
                      <m:rPr>
                        <m:sty m:val="p"/>
                      </m:rPr>
                      <a:rPr lang="zh-CN" altLang="en-US" i="0" dirty="0" smtClean="0">
                        <a:latin typeface="Cambria Math" panose="02040503050406030204" pitchFamily="18" charset="0"/>
                      </a:rPr>
                      <m:t>∇</m:t>
                    </m:r>
                  </m:oMath>
                </a14:m>
                <a:r>
                  <a:rPr lang="zh-CN" altLang="en-US" dirty="0">
                    <a:latin typeface="+mn-lt"/>
                  </a:rPr>
                  <a:t>表示像素级的梯度，而</a:t>
                </a:r>
                <a14:m>
                  <m:oMath xmlns:m="http://schemas.openxmlformats.org/officeDocument/2006/math">
                    <m:r>
                      <a:rPr lang="zh-CN" altLang="en-US" i="1" dirty="0" smtClean="0">
                        <a:latin typeface="Cambria Math" panose="02040503050406030204" pitchFamily="18" charset="0"/>
                      </a:rPr>
                      <m:t>⊙</m:t>
                    </m:r>
                  </m:oMath>
                </a14:m>
                <a:r>
                  <a:rPr lang="zh-CN" altLang="en-US" dirty="0">
                    <a:latin typeface="+mn-lt"/>
                  </a:rPr>
                  <a:t>表示逐元素的</a:t>
                </a:r>
                <a:r>
                  <a:rPr lang="en-US" altLang="zh-CN" dirty="0">
                    <a:latin typeface="+mn-lt"/>
                  </a:rPr>
                  <a:t>Hadamard</a:t>
                </a:r>
                <a:r>
                  <a:rPr lang="zh-CN" altLang="en-US" dirty="0">
                    <a:latin typeface="+mn-lt"/>
                  </a:rPr>
                  <a:t>乘法</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390269"/>
              </a:xfrm>
              <a:prstGeom prst="rect">
                <a:avLst/>
              </a:prstGeom>
              <a:blipFill>
                <a:blip r:embed="rId7"/>
                <a:stretch>
                  <a:fillRect l="-232" b="-143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599498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4F53F21-5403-9583-31EA-A2480B971456}"/>
                  </a:ext>
                </a:extLst>
              </p:cNvPr>
              <p:cNvSpPr txBox="1">
                <a:spLocks/>
              </p:cNvSpPr>
              <p:nvPr>
                <p:custDataLst>
                  <p:tags r:id="rId2"/>
                </p:custDataLst>
              </p:nvPr>
            </p:nvSpPr>
            <p:spPr>
              <a:xfrm>
                <a:off x="838199" y="1690689"/>
                <a:ext cx="10515599" cy="4339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在大多数情况下，将结构相似性损失和深度平滑损失纳入计算是很常见的。此做法旨在提高训练过程的稳定性并加快收敛速度</a:t>
                </a:r>
                <a:endParaRPr lang="en-US" altLang="zh-CN" dirty="0">
                  <a:latin typeface="+mn-lt"/>
                </a:endParaRPr>
              </a:p>
              <a:p>
                <a:pPr lvl="1"/>
                <a:r>
                  <a:rPr lang="zh-CN" altLang="en-US" dirty="0">
                    <a:latin typeface="+mn-lt"/>
                  </a:rPr>
                  <a:t>结构相似性损失的计算发生在合成图像和初始参考图像之间，旨在保持上下文一致性。更准确地说，上下文相似性的评估通常涉及提出的结构相似性指数（</a:t>
                </a:r>
                <a:r>
                  <a:rPr lang="en-US" altLang="zh-CN" dirty="0">
                    <a:latin typeface="+mn-lt"/>
                  </a:rPr>
                  <a:t>SSIM</a:t>
                </a:r>
                <a:r>
                  <a:rPr lang="zh-CN" altLang="en-US" dirty="0">
                    <a:latin typeface="+mn-lt"/>
                  </a:rPr>
                  <a:t>），定义为：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SSIM</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SSIM</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b="1">
                                              <a:latin typeface="Cambria Math" panose="02040503050406030204" pitchFamily="18" charset="0"/>
                                            </a:rPr>
                                            <m:t>𝐈</m:t>
                                          </m:r>
                                        </m:e>
                                      </m:acc>
                                    </m:e>
                                    <m:sub>
                                      <m:r>
                                        <a:rPr lang="en-US" altLang="zh-CN" i="1">
                                          <a:latin typeface="Cambria Math" panose="02040503050406030204" pitchFamily="18" charset="0"/>
                                        </a:rPr>
                                        <m:t>0</m:t>
                                      </m:r>
                                    </m:sub>
                                    <m:sup>
                                      <m:r>
                                        <a:rPr lang="en-US" altLang="zh-CN" i="1">
                                          <a:latin typeface="Cambria Math" panose="02040503050406030204" pitchFamily="18" charset="0"/>
                                        </a:rPr>
                                        <m:t>𝑖</m:t>
                                      </m:r>
                                    </m:sup>
                                  </m:sSubSup>
                                </m:e>
                              </m:d>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𝑖</m:t>
                              </m:r>
                            </m:sub>
                          </m:sSub>
                        </m:e>
                      </m:nary>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SSIM</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𝑥𝑦</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num>
                        <m:den>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den>
                      </m:f>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𝜇</m:t>
                    </m:r>
                  </m:oMath>
                </a14:m>
                <a:r>
                  <a:rPr lang="zh-CN" altLang="en-US" dirty="0">
                    <a:latin typeface="+mn-lt"/>
                  </a:rPr>
                  <a:t>，</a:t>
                </a:r>
                <a14:m>
                  <m:oMath xmlns:m="http://schemas.openxmlformats.org/officeDocument/2006/math">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𝜎</m:t>
                        </m:r>
                      </m:e>
                      <m:sup>
                        <m:r>
                          <a:rPr lang="en-US" altLang="zh-CN" b="0" i="1" dirty="0" smtClean="0">
                            <a:latin typeface="Cambria Math" panose="02040503050406030204" pitchFamily="18" charset="0"/>
                          </a:rPr>
                          <m:t>2</m:t>
                        </m:r>
                      </m:sup>
                    </m:sSup>
                  </m:oMath>
                </a14:m>
                <a:r>
                  <a:rPr lang="zh-CN" altLang="en-US" dirty="0">
                    <a:latin typeface="+mn-lt"/>
                  </a:rPr>
                  <a:t>表示图像的均值和方差，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latin typeface="+mn-lt"/>
                  </a:rPr>
                  <a:t>是避免数值问题的常数</a:t>
                </a:r>
                <a:endParaRPr lang="en-US" altLang="zh-CN" dirty="0">
                  <a:latin typeface="+mn-lt"/>
                </a:endParaRPr>
              </a:p>
              <a:p>
                <a:pPr lvl="1"/>
                <a:r>
                  <a:rPr lang="zh-CN" altLang="en-US" dirty="0">
                    <a:latin typeface="+mn-lt"/>
                  </a:rPr>
                  <a:t>加入平滑损失项是为了促进图像和深度差异对齐背景下深度信息的连续性。此连续性基于输入参考图像中存在的颜色强度梯度进行评估。平滑度损失</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oMath>
                </a14:m>
                <a:r>
                  <a:rPr lang="zh-CN" altLang="en-US" dirty="0">
                    <a:latin typeface="+mn-lt"/>
                  </a:rPr>
                  <a:t>的计算定义如下：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SM</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sty m:val="p"/>
                              <m:brk m:alnAt="7"/>
                            </m:rPr>
                            <a:rPr lang="en-US" altLang="zh-CN" b="0" i="0" smtClean="0">
                              <a:latin typeface="Cambria Math" panose="02040503050406030204" pitchFamily="18" charset="0"/>
                            </a:rPr>
                            <m:t>x</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x</m:t>
                                  </m:r>
                                </m:e>
                              </m:d>
                            </m:e>
                          </m:d>
                        </m:e>
                      </m:nary>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smtClean="0">
                                      <a:latin typeface="Cambria Math" panose="02040503050406030204" pitchFamily="18" charset="0"/>
                                    </a:rPr>
                                  </m:ctrlPr>
                                </m:dPr>
                                <m:e>
                                  <m:r>
                                    <m:rPr>
                                      <m:sty m:val="p"/>
                                      <m:brk m:alnAt="7"/>
                                    </m:rPr>
                                    <a:rPr lang="en-US" altLang="zh-CN">
                                      <a:latin typeface="Cambria Math" panose="02040503050406030204" pitchFamily="18" charset="0"/>
                                    </a:rPr>
                                    <m:t>x</m:t>
                                  </m:r>
                                </m:e>
                              </m:d>
                            </m:e>
                          </m:d>
                        </m:sup>
                      </m:sSup>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x</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𝑣</m:t>
                                  </m:r>
                                </m:sub>
                              </m:sSub>
                              <m:sSub>
                                <m:sSubPr>
                                  <m:ctrlPr>
                                    <a:rPr lang="en-US" altLang="zh-CN" i="1">
                                      <a:latin typeface="Cambria Math" panose="02040503050406030204" pitchFamily="18" charset="0"/>
                                    </a:rPr>
                                  </m:ctrlPr>
                                </m:sSubPr>
                                <m:e>
                                  <m:r>
                                    <a:rPr lang="en-US" altLang="zh-CN" b="1">
                                      <a:latin typeface="Cambria Math" panose="02040503050406030204" pitchFamily="18" charset="0"/>
                                    </a:rPr>
                                    <m:t>𝐈</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m:rPr>
                                      <m:sty m:val="p"/>
                                      <m:brk m:alnAt="7"/>
                                    </m:rPr>
                                    <a:rPr lang="en-US" altLang="zh-CN">
                                      <a:latin typeface="Cambria Math" panose="02040503050406030204" pitchFamily="18" charset="0"/>
                                    </a:rPr>
                                    <m:t>x</m:t>
                                  </m:r>
                                </m:e>
                              </m:d>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𝑢</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𝑣</m:t>
                        </m:r>
                      </m:sub>
                    </m:sSub>
                  </m:oMath>
                </a14:m>
                <a:r>
                  <a:rPr lang="zh-CN" altLang="en-US" dirty="0">
                    <a:latin typeface="+mn-lt"/>
                  </a:rPr>
                  <a:t>分别指沿</a:t>
                </a:r>
                <a14:m>
                  <m:oMath xmlns:m="http://schemas.openxmlformats.org/officeDocument/2006/math">
                    <m:r>
                      <m:rPr>
                        <m:sty m:val="p"/>
                        <m:brk m:alnAt="7"/>
                      </m:rPr>
                      <a:rPr lang="en-US" altLang="zh-CN">
                        <a:latin typeface="Cambria Math" panose="02040503050406030204" pitchFamily="18" charset="0"/>
                      </a:rPr>
                      <m:t>x</m:t>
                    </m:r>
                  </m:oMath>
                </a14:m>
                <a:r>
                  <a:rPr lang="zh-CN" altLang="en-US" dirty="0">
                    <a:latin typeface="+mn-lt"/>
                  </a:rPr>
                  <a:t>轴和</a:t>
                </a:r>
                <a14:m>
                  <m:oMath xmlns:m="http://schemas.openxmlformats.org/officeDocument/2006/math">
                    <m:r>
                      <m:rPr>
                        <m:sty m:val="p"/>
                      </m:rPr>
                      <a:rPr lang="en-US" altLang="zh-CN" b="0" i="0" smtClean="0">
                        <a:latin typeface="Cambria Math" panose="02040503050406030204" pitchFamily="18" charset="0"/>
                      </a:rPr>
                      <m:t>y</m:t>
                    </m:r>
                  </m:oMath>
                </a14:m>
                <a:r>
                  <a:rPr lang="zh-CN" altLang="en-US" dirty="0">
                    <a:latin typeface="+mn-lt"/>
                  </a:rPr>
                  <a:t>轴的梯度，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𝑑</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𝑑</m:t>
                        </m:r>
                      </m:e>
                    </m:acc>
                  </m:oMath>
                </a14:m>
                <a:r>
                  <a:rPr lang="zh-CN" altLang="en-US" dirty="0">
                    <a:latin typeface="+mn-lt"/>
                  </a:rPr>
                  <a:t>是均值归一化的逆深度，</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表示参考图像中有效像素的集合</a:t>
                </a:r>
                <a:endParaRPr lang="en-US" altLang="zh-CN" dirty="0">
                  <a:latin typeface="+mn-lt"/>
                </a:endParaRPr>
              </a:p>
            </p:txBody>
          </p:sp>
        </mc:Choice>
        <mc:Fallback xmlns="">
          <p:sp>
            <p:nvSpPr>
              <p:cNvPr id="3" name="ee4pContent1">
                <a:extLst>
                  <a:ext uri="{FF2B5EF4-FFF2-40B4-BE49-F238E27FC236}">
                    <a16:creationId xmlns:a16="http://schemas.microsoft.com/office/drawing/2014/main" id="{04F53F21-5403-9583-31EA-A2480B971456}"/>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4339175"/>
              </a:xfrm>
              <a:prstGeom prst="rect">
                <a:avLst/>
              </a:prstGeom>
              <a:blipFill>
                <a:blip r:embed="rId7"/>
                <a:stretch>
                  <a:fillRect l="-232" b="-1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392057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195CB0AE-A67B-C8B6-5D80-80820A276B35}"/>
                  </a:ext>
                </a:extLst>
              </p:cNvPr>
              <p:cNvSpPr txBox="1">
                <a:spLocks/>
              </p:cNvSpPr>
              <p:nvPr>
                <p:custDataLst>
                  <p:tags r:id="rId2"/>
                </p:custDataLst>
              </p:nvPr>
            </p:nvSpPr>
            <p:spPr>
              <a:xfrm>
                <a:off x="838199" y="1690689"/>
                <a:ext cx="10515599" cy="39854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端到端方法从头开始训练，输入与监督方法相同，但没有真实深度</a:t>
                </a:r>
                <a:endParaRPr lang="en-US" altLang="zh-CN" dirty="0">
                  <a:latin typeface="+mn-lt"/>
                </a:endParaRPr>
              </a:p>
              <a:p>
                <a:pPr lvl="1"/>
                <a:r>
                  <a:rPr lang="zh-CN" altLang="en-US" dirty="0">
                    <a:latin typeface="+mn-lt"/>
                  </a:rPr>
                  <a:t>它们基于光度一致性、结构相似性和平滑度约束来构建损失项</a:t>
                </a:r>
                <a:endParaRPr lang="en-US" altLang="zh-CN" dirty="0">
                  <a:latin typeface="+mn-lt"/>
                </a:endParaRPr>
              </a:p>
              <a:p>
                <a:pPr lvl="2"/>
                <a:r>
                  <a:rPr lang="en-US" altLang="zh-CN" dirty="0" err="1">
                    <a:latin typeface="+mn-lt"/>
                  </a:rPr>
                  <a:t>Unsup_MVS</a:t>
                </a:r>
                <a:r>
                  <a:rPr lang="en-US" altLang="zh-CN" dirty="0">
                    <a:latin typeface="+mn-lt"/>
                  </a:rPr>
                  <a:t> </a:t>
                </a:r>
                <a:r>
                  <a:rPr lang="zh-CN" altLang="en-US" dirty="0">
                    <a:latin typeface="+mn-lt"/>
                  </a:rPr>
                  <a:t>采用视图合成监督，并动态选择</a:t>
                </a:r>
                <a14:m>
                  <m:oMath xmlns:m="http://schemas.openxmlformats.org/officeDocument/2006/math">
                    <m:r>
                      <a:rPr lang="en-US" altLang="zh-CN" i="1" dirty="0" smtClean="0">
                        <a:latin typeface="Cambria Math" panose="02040503050406030204" pitchFamily="18" charset="0"/>
                      </a:rPr>
                      <m:t>𝑌</m:t>
                    </m:r>
                  </m:oMath>
                </a14:m>
                <a:r>
                  <a:rPr lang="zh-CN" altLang="en-US" dirty="0">
                    <a:latin typeface="+mn-lt"/>
                  </a:rPr>
                  <a:t>个损失图中最佳（损失最低）的</a:t>
                </a:r>
                <a14:m>
                  <m:oMath xmlns:m="http://schemas.openxmlformats.org/officeDocument/2006/math">
                    <m:r>
                      <a:rPr lang="en-US" altLang="zh-CN" i="1" dirty="0">
                        <a:latin typeface="Cambria Math" panose="02040503050406030204" pitchFamily="18" charset="0"/>
                      </a:rPr>
                      <m:t>𝑋</m:t>
                    </m:r>
                  </m:oMath>
                </a14:m>
                <a:r>
                  <a:rPr lang="zh-CN" altLang="en-US" dirty="0">
                    <a:latin typeface="+mn-lt"/>
                  </a:rPr>
                  <a:t>个值</a:t>
                </a:r>
                <a:endParaRPr lang="en-US" altLang="zh-CN" dirty="0">
                  <a:latin typeface="+mn-lt"/>
                </a:endParaRPr>
              </a:p>
              <a:p>
                <a:pPr lvl="1"/>
                <a:r>
                  <a:rPr lang="zh-CN" altLang="en-US" dirty="0">
                    <a:latin typeface="+mn-lt"/>
                  </a:rPr>
                  <a:t>然而，由于非朗伯表面、相机曝光变化和遮挡，光度对应关系可能不准确，从而导致监督不明确</a:t>
                </a:r>
                <a:endParaRPr lang="en-US" altLang="zh-CN" dirty="0">
                  <a:latin typeface="+mn-lt"/>
                </a:endParaRPr>
              </a:p>
              <a:p>
                <a:pPr lvl="2"/>
                <a:r>
                  <a:rPr lang="en-US" altLang="zh-CN" dirty="0">
                    <a:latin typeface="+mn-lt"/>
                  </a:rPr>
                  <a:t>JDACS </a:t>
                </a:r>
                <a:r>
                  <a:rPr lang="zh-CN" altLang="en-US" dirty="0">
                    <a:latin typeface="+mn-lt"/>
                  </a:rPr>
                  <a:t>引入了语义一致性来应对这些挑战，使用预训练网络生成语义图并强制执行跨视图分割一致性。然而，这种方法可能难以收敛，且缺乏详细信息</a:t>
                </a:r>
                <a:endParaRPr lang="en-US" altLang="zh-CN" dirty="0">
                  <a:latin typeface="+mn-lt"/>
                </a:endParaRPr>
              </a:p>
              <a:p>
                <a:pPr lvl="2"/>
                <a:r>
                  <a:rPr lang="en-US" altLang="zh-CN" dirty="0">
                    <a:latin typeface="+mn-lt"/>
                  </a:rPr>
                  <a:t>RC-</a:t>
                </a:r>
                <a:r>
                  <a:rPr lang="en-US" altLang="zh-CN" dirty="0" err="1">
                    <a:latin typeface="+mn-lt"/>
                  </a:rPr>
                  <a:t>MVSNet</a:t>
                </a:r>
                <a:r>
                  <a:rPr lang="en-US" altLang="zh-CN" dirty="0">
                    <a:latin typeface="+mn-lt"/>
                  </a:rPr>
                  <a:t> </a:t>
                </a:r>
                <a:r>
                  <a:rPr lang="zh-CN" altLang="en-US" dirty="0">
                    <a:latin typeface="+mn-lt"/>
                  </a:rPr>
                  <a:t>通过结合神经辐射场和代价体积进行神经渲染来增强监督。它使用</a:t>
                </a:r>
                <a:r>
                  <a:rPr lang="en-US" altLang="zh-CN" dirty="0" err="1">
                    <a:latin typeface="+mn-lt"/>
                  </a:rPr>
                  <a:t>CasMVSNet</a:t>
                </a:r>
                <a:r>
                  <a:rPr lang="zh-CN" altLang="en-US" dirty="0">
                    <a:latin typeface="+mn-lt"/>
                  </a:rPr>
                  <a:t>主干网络生成深度图，并通过光度一致性、渲染一致性和视图合成损失进行监督，以处理遮挡和不同的光照条件</a:t>
                </a:r>
                <a:endParaRPr lang="en-US" altLang="zh-CN" dirty="0">
                  <a:latin typeface="+mn-lt"/>
                </a:endParaRPr>
              </a:p>
              <a:p>
                <a:pPr lvl="2"/>
                <a:r>
                  <a:rPr lang="en-US" altLang="zh-CN" dirty="0" err="1">
                    <a:latin typeface="+mn-lt"/>
                  </a:rPr>
                  <a:t>ElasticMVS</a:t>
                </a:r>
                <a:r>
                  <a:rPr lang="en-US" altLang="zh-CN" dirty="0">
                    <a:latin typeface="+mn-lt"/>
                  </a:rPr>
                  <a:t> </a:t>
                </a:r>
                <a:r>
                  <a:rPr lang="zh-CN" altLang="en-US" dirty="0">
                    <a:latin typeface="+mn-lt"/>
                  </a:rPr>
                  <a:t>通过引入一种基于部分感知的块匹配框架来解决基于光度损失的几何问题，使用弹性部分表示来指导深度图预测。通过对比损失和空间集中损失来优化网络，以促进像素隔离</a:t>
                </a:r>
                <a:endParaRPr lang="en-US" altLang="zh-CN" dirty="0">
                  <a:latin typeface="+mn-lt"/>
                </a:endParaRPr>
              </a:p>
              <a:p>
                <a:pPr lvl="2"/>
                <a:r>
                  <a:rPr lang="en-US" altLang="zh-CN" dirty="0">
                    <a:latin typeface="+mn-lt"/>
                  </a:rPr>
                  <a:t>CL-</a:t>
                </a:r>
                <a:r>
                  <a:rPr lang="en-US" altLang="zh-CN" dirty="0" err="1">
                    <a:latin typeface="+mn-lt"/>
                  </a:rPr>
                  <a:t>MVSNet</a:t>
                </a:r>
                <a:r>
                  <a:rPr lang="en-US" altLang="zh-CN" dirty="0">
                    <a:latin typeface="+mn-lt"/>
                  </a:rPr>
                  <a:t> </a:t>
                </a:r>
                <a:r>
                  <a:rPr lang="zh-CN" altLang="en-US" dirty="0">
                    <a:latin typeface="+mn-lt"/>
                  </a:rPr>
                  <a:t>通过在常规 </a:t>
                </a:r>
                <a:r>
                  <a:rPr lang="en-US" altLang="zh-CN" dirty="0" err="1">
                    <a:latin typeface="+mn-lt"/>
                  </a:rPr>
                  <a:t>CasMVSNet</a:t>
                </a:r>
                <a:r>
                  <a:rPr lang="en-US" altLang="zh-CN" dirty="0">
                    <a:latin typeface="+mn-lt"/>
                  </a:rPr>
                  <a:t> </a:t>
                </a:r>
                <a:r>
                  <a:rPr lang="zh-CN" altLang="en-US" dirty="0">
                    <a:latin typeface="+mn-lt"/>
                  </a:rPr>
                  <a:t>分支和两个对比分支之间进行对比一致性来提高正样本对之间的邻近度。它还引入了</a:t>
                </a:r>
                <a14:m>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0.5</m:t>
                    </m:r>
                  </m:oMath>
                </a14:m>
                <a:r>
                  <a:rPr lang="zh-CN" altLang="en-US" dirty="0">
                    <a:latin typeface="+mn-lt"/>
                  </a:rPr>
                  <a:t>光度一致性以提高重建精度</a:t>
                </a:r>
                <a:endParaRPr lang="en-US" altLang="zh-CN" dirty="0">
                  <a:latin typeface="+mn-lt"/>
                </a:endParaRPr>
              </a:p>
              <a:p>
                <a:pPr lvl="1"/>
                <a:r>
                  <a:rPr lang="zh-CN" altLang="en-US" dirty="0">
                    <a:latin typeface="+mn-lt"/>
                  </a:rPr>
                  <a:t>这些端到端方法无需预处理即可从头开始训练，从而减少了实际应用中的训练时间和复杂性</a:t>
                </a:r>
                <a:endParaRPr lang="en-US" altLang="zh-CN" dirty="0">
                  <a:latin typeface="+mn-lt"/>
                </a:endParaRPr>
              </a:p>
            </p:txBody>
          </p:sp>
        </mc:Choice>
        <mc:Fallback xmlns="">
          <p:sp>
            <p:nvSpPr>
              <p:cNvPr id="3" name="ee4pContent1">
                <a:extLst>
                  <a:ext uri="{FF2B5EF4-FFF2-40B4-BE49-F238E27FC236}">
                    <a16:creationId xmlns:a16="http://schemas.microsoft.com/office/drawing/2014/main" id="{195CB0AE-A67B-C8B6-5D80-80820A276B35}"/>
                  </a:ext>
                </a:extLst>
              </p:cNvPr>
              <p:cNvSpPr txBox="1">
                <a:spLocks noRot="1" noChangeAspect="1" noMove="1" noResize="1" noEditPoints="1" noAdjustHandles="1" noChangeArrowheads="1" noChangeShapeType="1" noTextEdit="1"/>
              </p:cNvSpPr>
              <p:nvPr>
                <p:custDataLst>
                  <p:tags r:id="rId6"/>
                </p:custDataLst>
              </p:nvPr>
            </p:nvSpPr>
            <p:spPr>
              <a:xfrm>
                <a:off x="838199" y="1690689"/>
                <a:ext cx="10515599" cy="3985492"/>
              </a:xfrm>
              <a:prstGeom prst="rect">
                <a:avLst/>
              </a:prstGeom>
              <a:blipFill>
                <a:blip r:embed="rId7"/>
                <a:stretch>
                  <a:fillRect l="-174" r="-1737"/>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721727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B182FDE5-EBF2-D105-820C-2582B1D1ADE1}"/>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4" name="矩形 33">
            <a:hlinkClick r:id="rId17" action="ppaction://hlinksldjump"/>
            <a:extLst>
              <a:ext uri="{FF2B5EF4-FFF2-40B4-BE49-F238E27FC236}">
                <a16:creationId xmlns:a16="http://schemas.microsoft.com/office/drawing/2014/main" id="{979CE02D-A1E9-BC3C-C716-D68F8B13D71D}"/>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E46CC18F-F4DB-FB88-3976-792C49BDE07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18" action="ppaction://hlinksldjump"/>
            <a:extLst>
              <a:ext uri="{FF2B5EF4-FFF2-40B4-BE49-F238E27FC236}">
                <a16:creationId xmlns:a16="http://schemas.microsoft.com/office/drawing/2014/main" id="{B6401A8F-26F6-DB15-90AA-B95A29591A01}"/>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0" name="矩形 29">
            <a:hlinkClick r:id="rId18" action="ppaction://hlinksldjump"/>
            <a:extLst>
              <a:ext uri="{FF2B5EF4-FFF2-40B4-BE49-F238E27FC236}">
                <a16:creationId xmlns:a16="http://schemas.microsoft.com/office/drawing/2014/main" id="{AE8FA80D-E35E-5973-486E-90A89D0BC7AA}"/>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644E26DB-6544-9479-2EF3-560CAE1A1FA3}"/>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494D9F1F-57BE-EDA1-5CC7-8E095C73A606}"/>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27" name="矩形 26">
            <a:hlinkClick r:id="rId19" action="ppaction://hlinksldjump"/>
            <a:extLst>
              <a:ext uri="{FF2B5EF4-FFF2-40B4-BE49-F238E27FC236}">
                <a16:creationId xmlns:a16="http://schemas.microsoft.com/office/drawing/2014/main" id="{B011FA0D-0724-A28E-2212-40CBD42A3450}"/>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0295674E-E731-F766-9062-DE627569061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BE304BB2-39E7-0914-3C4A-2B4C15B79022}"/>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4" name="矩形 23">
            <a:hlinkClick r:id="rId20" action="ppaction://hlinksldjump"/>
            <a:extLst>
              <a:ext uri="{FF2B5EF4-FFF2-40B4-BE49-F238E27FC236}">
                <a16:creationId xmlns:a16="http://schemas.microsoft.com/office/drawing/2014/main" id="{2F4AB9B3-7201-1282-79BA-43659375F7E0}"/>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DC35137B-4709-81E7-5F00-E978AD685CE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
        <p:nvSpPr>
          <p:cNvPr id="3" name="ee4pContent1">
            <a:extLst>
              <a:ext uri="{FF2B5EF4-FFF2-40B4-BE49-F238E27FC236}">
                <a16:creationId xmlns:a16="http://schemas.microsoft.com/office/drawing/2014/main" id="{2795720E-9748-44D4-462D-629852A7BE26}"/>
              </a:ext>
            </a:extLst>
          </p:cNvPr>
          <p:cNvSpPr txBox="1">
            <a:spLocks/>
          </p:cNvSpPr>
          <p:nvPr>
            <p:custDataLst>
              <p:tags r:id="rId2"/>
            </p:custDataLst>
          </p:nvPr>
        </p:nvSpPr>
        <p:spPr>
          <a:xfrm>
            <a:off x="838199" y="1690689"/>
            <a:ext cx="10515599" cy="2148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多阶段方法需要预训练或数据预处理，并且基于伪标签生成</a:t>
            </a:r>
          </a:p>
          <a:p>
            <a:pPr lvl="1"/>
            <a:r>
              <a:rPr lang="zh-CN" altLang="en-US" dirty="0">
                <a:latin typeface="+mn-lt"/>
              </a:rPr>
              <a:t>自监督 </a:t>
            </a:r>
            <a:r>
              <a:rPr lang="en-US" altLang="zh-CN" dirty="0">
                <a:latin typeface="+mn-lt"/>
              </a:rPr>
              <a:t>CVP-</a:t>
            </a:r>
            <a:r>
              <a:rPr lang="en-US" altLang="zh-CN" dirty="0" err="1">
                <a:latin typeface="+mn-lt"/>
              </a:rPr>
              <a:t>MVSNet</a:t>
            </a:r>
            <a:r>
              <a:rPr lang="en-US" altLang="zh-CN" dirty="0">
                <a:latin typeface="+mn-lt"/>
              </a:rPr>
              <a:t> </a:t>
            </a:r>
            <a:r>
              <a:rPr lang="zh-CN" altLang="en-US" dirty="0">
                <a:latin typeface="+mn-lt"/>
              </a:rPr>
              <a:t>使用光度一致性生成伪真值深度，通过交叉视图一致性检查和点云融合来细化深度图。然后重建网格用于进一步的训练迭代</a:t>
            </a:r>
            <a:endParaRPr lang="en-US" altLang="zh-CN" dirty="0">
              <a:latin typeface="+mn-lt"/>
            </a:endParaRPr>
          </a:p>
          <a:p>
            <a:pPr lvl="1"/>
            <a:r>
              <a:rPr lang="en-US" altLang="zh-CN" dirty="0">
                <a:latin typeface="+mn-lt"/>
              </a:rPr>
              <a:t>U-MVS </a:t>
            </a:r>
            <a:r>
              <a:rPr lang="zh-CN" altLang="en-US" dirty="0">
                <a:latin typeface="+mn-lt"/>
              </a:rPr>
              <a:t>预训练光流网络</a:t>
            </a:r>
            <a:r>
              <a:rPr lang="en-US" altLang="zh-CN" dirty="0">
                <a:latin typeface="+mn-lt"/>
              </a:rPr>
              <a:t>PWC-Net </a:t>
            </a:r>
            <a:r>
              <a:rPr lang="zh-CN" altLang="en-US" dirty="0">
                <a:latin typeface="+mn-lt"/>
              </a:rPr>
              <a:t>，并使用流</a:t>
            </a:r>
            <a:r>
              <a:rPr lang="en-US" altLang="zh-CN" dirty="0">
                <a:latin typeface="+mn-lt"/>
              </a:rPr>
              <a:t>-</a:t>
            </a:r>
            <a:r>
              <a:rPr lang="zh-CN" altLang="en-US" dirty="0">
                <a:latin typeface="+mn-lt"/>
              </a:rPr>
              <a:t>深度一致性生成伪标签，通过不确定性感知的自训练一致性减少前景和背景中的监督模糊性</a:t>
            </a:r>
            <a:endParaRPr lang="en-US" altLang="zh-CN" dirty="0">
              <a:latin typeface="+mn-lt"/>
            </a:endParaRPr>
          </a:p>
          <a:p>
            <a:pPr lvl="1"/>
            <a:r>
              <a:rPr lang="en-US" altLang="zh-CN" dirty="0">
                <a:latin typeface="+mn-lt"/>
              </a:rPr>
              <a:t>KD-MVS </a:t>
            </a:r>
            <a:r>
              <a:rPr lang="zh-CN" altLang="en-US" dirty="0">
                <a:latin typeface="+mn-lt"/>
              </a:rPr>
              <a:t>采用知识蒸馏来提高性能。教师 </a:t>
            </a:r>
            <a:r>
              <a:rPr lang="en-US" altLang="zh-CN" dirty="0">
                <a:latin typeface="+mn-lt"/>
              </a:rPr>
              <a:t>MVS </a:t>
            </a:r>
            <a:r>
              <a:rPr lang="zh-CN" altLang="en-US" dirty="0">
                <a:latin typeface="+mn-lt"/>
              </a:rPr>
              <a:t>模型通过光度和特征度量一致性损失（包含不确定性编码）生成伪真值标签。然后使用这些标签来训练学生模型</a:t>
            </a:r>
            <a:endParaRPr lang="en-US" altLang="zh-CN" dirty="0">
              <a:latin typeface="+mn-lt"/>
            </a:endParaRPr>
          </a:p>
        </p:txBody>
      </p:sp>
    </p:spTree>
    <p:extLst>
      <p:ext uri="{BB962C8B-B14F-4D97-AF65-F5344CB8AC3E}">
        <p14:creationId xmlns:p14="http://schemas.microsoft.com/office/powerpoint/2010/main" val="3616386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78</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74</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
        <p:nvSpPr>
          <p:cNvPr id="3" name="ee4pContent1">
            <a:extLst>
              <a:ext uri="{FF2B5EF4-FFF2-40B4-BE49-F238E27FC236}">
                <a16:creationId xmlns:a16="http://schemas.microsoft.com/office/drawing/2014/main" id="{17451A55-DA5F-850A-2165-3CCC05E4EE36}"/>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SGT-</a:t>
            </a:r>
            <a:r>
              <a:rPr lang="en-US" altLang="zh-CN" dirty="0" err="1">
                <a:latin typeface="+mn-lt"/>
              </a:rPr>
              <a:t>MVSNet</a:t>
            </a:r>
            <a:r>
              <a:rPr lang="en-US" altLang="zh-CN" dirty="0">
                <a:latin typeface="+mn-lt"/>
              </a:rPr>
              <a:t> </a:t>
            </a:r>
            <a:r>
              <a:rPr lang="zh-CN" altLang="en-US" dirty="0">
                <a:latin typeface="+mn-lt"/>
              </a:rPr>
              <a:t>使用稀疏</a:t>
            </a:r>
            <a:r>
              <a:rPr lang="en-US" altLang="zh-CN" dirty="0">
                <a:latin typeface="+mn-lt"/>
              </a:rPr>
              <a:t>3D</a:t>
            </a:r>
            <a:r>
              <a:rPr lang="zh-CN" altLang="en-US" dirty="0">
                <a:latin typeface="+mn-lt"/>
              </a:rPr>
              <a:t>点来估计深度图</a:t>
            </a:r>
            <a:endParaRPr lang="en-US" altLang="zh-CN" dirty="0">
              <a:latin typeface="+mn-lt"/>
            </a:endParaRPr>
          </a:p>
          <a:p>
            <a:pPr lvl="1"/>
            <a:r>
              <a:rPr lang="en-US" altLang="zh-CN" dirty="0">
                <a:latin typeface="+mn-lt"/>
              </a:rPr>
              <a:t>3D</a:t>
            </a:r>
            <a:r>
              <a:rPr lang="zh-CN" altLang="en-US" dirty="0">
                <a:latin typeface="+mn-lt"/>
              </a:rPr>
              <a:t>点一致性损失最小化反投影</a:t>
            </a:r>
            <a:r>
              <a:rPr lang="en-US" altLang="zh-CN" dirty="0">
                <a:latin typeface="+mn-lt"/>
              </a:rPr>
              <a:t>3D</a:t>
            </a:r>
            <a:r>
              <a:rPr lang="zh-CN" altLang="en-US" dirty="0">
                <a:latin typeface="+mn-lt"/>
              </a:rPr>
              <a:t>点与真值之间的差异</a:t>
            </a:r>
            <a:endParaRPr lang="en-US" altLang="zh-CN" dirty="0">
              <a:latin typeface="+mn-lt"/>
            </a:endParaRPr>
          </a:p>
          <a:p>
            <a:pPr lvl="1"/>
            <a:r>
              <a:rPr lang="zh-CN" altLang="en-US" dirty="0">
                <a:latin typeface="+mn-lt"/>
              </a:rPr>
              <a:t>粗到精的深度传播模块提高了边缘和边界的精度</a:t>
            </a:r>
            <a:endParaRPr lang="en-US" altLang="zh-CN" dirty="0">
              <a:latin typeface="+mn-lt"/>
            </a:endParaRPr>
          </a:p>
        </p:txBody>
      </p:sp>
    </p:spTree>
    <p:extLst>
      <p:ext uri="{BB962C8B-B14F-4D97-AF65-F5344CB8AC3E}">
        <p14:creationId xmlns:p14="http://schemas.microsoft.com/office/powerpoint/2010/main" val="1261960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a:t>
            </a:r>
            <a:r>
              <a:rPr lang="zh-CN" altLang="en-US" dirty="0">
                <a:solidFill>
                  <a:srgbClr val="FF0000"/>
                </a:solidFill>
                <a:latin typeface="+mn-lt"/>
              </a:rPr>
              <a:t>内存消耗巨大</a:t>
            </a:r>
            <a:r>
              <a:rPr lang="zh-CN" altLang="en-US" dirty="0">
                <a:latin typeface="+mn-lt"/>
              </a:rPr>
              <a:t>，它们仅限于小规模场景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a:t>
            </a:r>
            <a:r>
              <a:rPr lang="zh-CN" altLang="en-US" dirty="0">
                <a:solidFill>
                  <a:srgbClr val="FF0000"/>
                </a:solidFill>
                <a:latin typeface="+mn-lt"/>
              </a:rPr>
              <a:t>点云传播是顺序进行的</a:t>
            </a:r>
            <a:r>
              <a:rPr lang="zh-CN" altLang="en-US" dirty="0">
                <a:latin typeface="+mn-lt"/>
              </a:rPr>
              <a:t>，因此这些方法难以并行化，导致处理时间更长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a:t>
            </a:r>
            <a:r>
              <a:rPr lang="zh-CN" altLang="en-US" dirty="0">
                <a:solidFill>
                  <a:srgbClr val="FF0000"/>
                </a:solidFill>
                <a:latin typeface="+mn-lt"/>
              </a:rPr>
              <a:t>光度一致性</a:t>
            </a:r>
            <a:r>
              <a:rPr lang="zh-CN" altLang="en-US" dirty="0">
                <a:latin typeface="+mn-lt"/>
              </a:rPr>
              <a:t>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这种设计将重建问题分解为单视角深度估计和深度融合，这明确地提高了灵活性和可扩展性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
        <p:nvSpPr>
          <p:cNvPr id="3" name="ee4pContent1">
            <a:extLst>
              <a:ext uri="{FF2B5EF4-FFF2-40B4-BE49-F238E27FC236}">
                <a16:creationId xmlns:a16="http://schemas.microsoft.com/office/drawing/2014/main" id="{9299F93C-0856-A3DD-0E62-5BC38116DBCB}"/>
              </a:ext>
            </a:extLst>
          </p:cNvPr>
          <p:cNvSpPr txBox="1">
            <a:spLocks/>
          </p:cNvSpPr>
          <p:nvPr>
            <p:custDataLst>
              <p:tags r:id="rId2"/>
            </p:custDataLst>
          </p:nvPr>
        </p:nvSpPr>
        <p:spPr>
          <a:xfrm>
            <a:off x="838199" y="1690690"/>
            <a:ext cx="10515599" cy="10783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虽然基于学习的方法使用平面扫描预测单个深度图是基于学习的多视图立体视觉的主要类别，但近年来还有许多其他类别的方法实现了令人印象深刻的</a:t>
            </a:r>
            <a:r>
              <a:rPr lang="en-US" altLang="zh-CN" dirty="0">
                <a:latin typeface="+mn-lt"/>
              </a:rPr>
              <a:t>3D</a:t>
            </a:r>
            <a:r>
              <a:rPr lang="zh-CN" altLang="en-US" dirty="0">
                <a:latin typeface="+mn-lt"/>
              </a:rPr>
              <a:t>重建质量</a:t>
            </a:r>
            <a:endParaRPr lang="en-US" altLang="zh-CN" dirty="0">
              <a:latin typeface="+mn-lt"/>
            </a:endParaRPr>
          </a:p>
          <a:p>
            <a:pPr lvl="1"/>
            <a:r>
              <a:rPr lang="zh-CN" altLang="en-US" dirty="0">
                <a:latin typeface="+mn-lt"/>
              </a:rPr>
              <a:t>主要有四个类别：</a:t>
            </a:r>
            <a:r>
              <a:rPr lang="zh-CN" altLang="en-US" dirty="0">
                <a:solidFill>
                  <a:srgbClr val="FF0000"/>
                </a:solidFill>
                <a:latin typeface="+mn-lt"/>
              </a:rPr>
              <a:t>基于体素的</a:t>
            </a:r>
            <a:r>
              <a:rPr lang="zh-CN" altLang="en-US" dirty="0">
                <a:latin typeface="+mn-lt"/>
              </a:rPr>
              <a:t>、</a:t>
            </a:r>
            <a:r>
              <a:rPr lang="zh-CN" altLang="en-US" dirty="0">
                <a:solidFill>
                  <a:srgbClr val="FF0000"/>
                </a:solidFill>
                <a:latin typeface="+mn-lt"/>
              </a:rPr>
              <a:t>基于</a:t>
            </a:r>
            <a:r>
              <a:rPr lang="en-US" altLang="zh-CN" dirty="0" err="1">
                <a:solidFill>
                  <a:srgbClr val="FF0000"/>
                </a:solidFill>
                <a:latin typeface="+mn-lt"/>
              </a:rPr>
              <a:t>NeRF</a:t>
            </a:r>
            <a:r>
              <a:rPr lang="zh-CN" altLang="en-US" dirty="0">
                <a:solidFill>
                  <a:srgbClr val="FF0000"/>
                </a:solidFill>
                <a:latin typeface="+mn-lt"/>
              </a:rPr>
              <a:t>的</a:t>
            </a:r>
            <a:r>
              <a:rPr lang="zh-CN" altLang="en-US" dirty="0">
                <a:latin typeface="+mn-lt"/>
              </a:rPr>
              <a:t>、</a:t>
            </a:r>
            <a:r>
              <a:rPr lang="zh-CN" altLang="en-US" dirty="0">
                <a:solidFill>
                  <a:srgbClr val="FF0000"/>
                </a:solidFill>
                <a:latin typeface="+mn-lt"/>
              </a:rPr>
              <a:t>基于</a:t>
            </a:r>
            <a:r>
              <a:rPr lang="en-US" altLang="zh-CN" dirty="0">
                <a:solidFill>
                  <a:srgbClr val="FF0000"/>
                </a:solidFill>
                <a:latin typeface="+mn-lt"/>
              </a:rPr>
              <a:t>3D</a:t>
            </a:r>
            <a:r>
              <a:rPr lang="zh-CN" altLang="en-US" dirty="0">
                <a:solidFill>
                  <a:srgbClr val="FF0000"/>
                </a:solidFill>
                <a:latin typeface="+mn-lt"/>
              </a:rPr>
              <a:t>高斯散射的</a:t>
            </a:r>
            <a:r>
              <a:rPr lang="zh-CN" altLang="en-US" dirty="0">
                <a:latin typeface="+mn-lt"/>
              </a:rPr>
              <a:t>和</a:t>
            </a:r>
            <a:r>
              <a:rPr lang="zh-CN" altLang="en-US" dirty="0">
                <a:solidFill>
                  <a:srgbClr val="FF0000"/>
                </a:solidFill>
                <a:latin typeface="+mn-lt"/>
              </a:rPr>
              <a:t>大型前馈方法</a:t>
            </a:r>
            <a:endParaRPr lang="en-US" altLang="zh-CN" dirty="0">
              <a:solidFill>
                <a:srgbClr val="FF0000"/>
              </a:solidFill>
              <a:latin typeface="+mn-lt"/>
            </a:endParaRPr>
          </a:p>
        </p:txBody>
      </p:sp>
    </p:spTree>
    <p:extLst>
      <p:ext uri="{BB962C8B-B14F-4D97-AF65-F5344CB8AC3E}">
        <p14:creationId xmlns:p14="http://schemas.microsoft.com/office/powerpoint/2010/main" val="1082930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9C6A465-823C-ACDE-C62F-01CD73E05972}"/>
                  </a:ext>
                </a:extLst>
              </p:cNvPr>
              <p:cNvSpPr txBox="1">
                <a:spLocks/>
              </p:cNvSpPr>
              <p:nvPr>
                <p:custDataLst>
                  <p:tags r:id="rId2"/>
                </p:custDataLst>
              </p:nvPr>
            </p:nvSpPr>
            <p:spPr>
              <a:xfrm>
                <a:off x="838199" y="1690690"/>
                <a:ext cx="10515599" cy="30452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有些方法通过利用隐函数</a:t>
                </a:r>
                <a:r>
                  <a:rPr lang="en-US" altLang="zh-CN" dirty="0">
                    <a:latin typeface="+mn-lt"/>
                  </a:rPr>
                  <a:t>(</a:t>
                </a:r>
                <a:r>
                  <a:rPr lang="zh-CN" altLang="en-US" dirty="0">
                    <a:latin typeface="+mn-lt"/>
                  </a:rPr>
                  <a:t>例如、</a:t>
                </a:r>
                <a:r>
                  <a:rPr lang="en-US" altLang="zh-CN" dirty="0">
                    <a:latin typeface="+mn-lt"/>
                  </a:rPr>
                  <a:t>SDF</a:t>
                </a:r>
                <a:r>
                  <a:rPr lang="zh-CN" altLang="en-US" dirty="0">
                    <a:latin typeface="+mn-lt"/>
                  </a:rPr>
                  <a:t>）来估计具有体积表示的场景几何形状。</a:t>
                </a:r>
                <a:endParaRPr lang="en-US" altLang="zh-CN" dirty="0">
                  <a:latin typeface="+mn-lt"/>
                </a:endParaRPr>
              </a:p>
              <a:p>
                <a:pPr lvl="2"/>
                <a:r>
                  <a:rPr lang="zh-CN" altLang="en-US" dirty="0">
                    <a:latin typeface="+mn-lt"/>
                  </a:rPr>
                  <a:t>具体来说，</a:t>
                </a:r>
                <a:r>
                  <a:rPr lang="en-US" altLang="zh-CN" dirty="0">
                    <a:latin typeface="+mn-lt"/>
                  </a:rPr>
                  <a:t>Atlas </a:t>
                </a:r>
                <a:r>
                  <a:rPr lang="zh-CN" altLang="en-US" dirty="0">
                    <a:latin typeface="+mn-lt"/>
                  </a:rPr>
                  <a:t>和 </a:t>
                </a:r>
                <a:r>
                  <a:rPr lang="en-US" altLang="zh-CN" dirty="0" err="1">
                    <a:latin typeface="+mn-lt"/>
                  </a:rPr>
                  <a:t>NeuralRecon</a:t>
                </a:r>
                <a:r>
                  <a:rPr lang="en-US" altLang="zh-CN" dirty="0">
                    <a:latin typeface="+mn-lt"/>
                  </a:rPr>
                  <a:t> </a:t>
                </a:r>
                <a:r>
                  <a:rPr lang="zh-CN" altLang="en-US" dirty="0">
                    <a:latin typeface="+mn-lt"/>
                  </a:rPr>
                  <a:t>尝试从通过提升 </a:t>
                </a:r>
                <a:r>
                  <a:rPr lang="en-US" altLang="zh-CN" dirty="0">
                    <a:latin typeface="+mn-lt"/>
                  </a:rPr>
                  <a:t>2D </a:t>
                </a:r>
                <a:r>
                  <a:rPr lang="zh-CN" altLang="en-US" dirty="0">
                    <a:latin typeface="+mn-lt"/>
                  </a:rPr>
                  <a:t>图像特征构建的 </a:t>
                </a:r>
                <a:r>
                  <a:rPr lang="en-US" altLang="zh-CN" dirty="0">
                    <a:latin typeface="+mn-lt"/>
                  </a:rPr>
                  <a:t>3D </a:t>
                </a:r>
                <a:r>
                  <a:rPr lang="zh-CN" altLang="en-US" dirty="0">
                    <a:latin typeface="+mn-lt"/>
                  </a:rPr>
                  <a:t>特征体积来预测 </a:t>
                </a:r>
                <a:r>
                  <a:rPr lang="en-US" altLang="zh-CN" dirty="0">
                    <a:latin typeface="+mn-lt"/>
                  </a:rPr>
                  <a:t>TSDF </a:t>
                </a:r>
                <a:r>
                  <a:rPr lang="zh-CN" altLang="en-US" dirty="0">
                    <a:latin typeface="+mn-lt"/>
                  </a:rPr>
                  <a:t>体积</a:t>
                </a:r>
                <a:endParaRPr lang="en-US" altLang="zh-CN" dirty="0">
                  <a:latin typeface="+mn-lt"/>
                </a:endParaRPr>
              </a:p>
              <a:p>
                <a:pPr lvl="2"/>
                <a:r>
                  <a:rPr lang="en-US" altLang="zh-CN" dirty="0">
                    <a:latin typeface="+mn-lt"/>
                  </a:rPr>
                  <a:t>Atlas</a:t>
                </a:r>
                <a:r>
                  <a:rPr lang="zh-CN" altLang="en-US" dirty="0">
                    <a:latin typeface="+mn-lt"/>
                  </a:rPr>
                  <a:t>使用 </a:t>
                </a:r>
                <a:r>
                  <a:rPr lang="en-US" altLang="zh-CN" dirty="0">
                    <a:latin typeface="+mn-lt"/>
                  </a:rPr>
                  <a:t>3D CNN </a:t>
                </a:r>
                <a:r>
                  <a:rPr lang="zh-CN" altLang="en-US" dirty="0">
                    <a:latin typeface="+mn-lt"/>
                  </a:rPr>
                  <a:t>根据场景所有图像累积的特征体积来回归</a:t>
                </a:r>
                <a:r>
                  <a:rPr lang="en-US" altLang="zh-CN" dirty="0">
                    <a:latin typeface="+mn-lt"/>
                  </a:rPr>
                  <a:t>TSDF</a:t>
                </a:r>
                <a:r>
                  <a:rPr lang="zh-CN" altLang="en-US" dirty="0">
                    <a:latin typeface="+mn-lt"/>
                  </a:rPr>
                  <a:t>体积，表现出很强的重建完整性</a:t>
                </a:r>
                <a:endParaRPr lang="en-US" altLang="zh-CN" dirty="0">
                  <a:latin typeface="+mn-lt"/>
                </a:endParaRPr>
              </a:p>
              <a:p>
                <a:pPr lvl="3"/>
                <a:r>
                  <a:rPr lang="en-US" altLang="zh-CN" dirty="0">
                    <a:latin typeface="+mn-lt"/>
                  </a:rPr>
                  <a:t>TSDF </a:t>
                </a:r>
                <a:r>
                  <a:rPr lang="zh-CN" altLang="en-US" dirty="0">
                    <a:latin typeface="+mn-lt"/>
                  </a:rPr>
                  <a:t>重建是使用真实 </a:t>
                </a:r>
                <a:r>
                  <a:rPr lang="en-US" altLang="zh-CN" dirty="0">
                    <a:latin typeface="+mn-lt"/>
                  </a:rPr>
                  <a:t>TSDF </a:t>
                </a:r>
                <a:r>
                  <a:rPr lang="zh-CN" altLang="en-US" dirty="0">
                    <a:latin typeface="+mn-lt"/>
                  </a:rPr>
                  <a:t>值的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1</m:t>
                        </m:r>
                      </m:sub>
                    </m:sSub>
                  </m:oMath>
                </a14:m>
                <a:r>
                  <a:rPr lang="zh-CN" altLang="en-US" dirty="0">
                    <a:latin typeface="+mn-lt"/>
                  </a:rPr>
                  <a:t>损失来监督的</a:t>
                </a:r>
                <a:endParaRPr lang="en-US" altLang="zh-CN" dirty="0">
                  <a:latin typeface="+mn-lt"/>
                </a:endParaRPr>
              </a:p>
              <a:p>
                <a:pPr lvl="2"/>
                <a:r>
                  <a:rPr lang="zh-CN" altLang="en-US" dirty="0">
                    <a:latin typeface="+mn-lt"/>
                  </a:rPr>
                  <a:t>由于密集的特征量会带来大量的计算开销，</a:t>
                </a:r>
                <a:r>
                  <a:rPr lang="en-US" altLang="zh-CN" dirty="0" err="1">
                    <a:latin typeface="+mn-lt"/>
                  </a:rPr>
                  <a:t>NeuralRecon</a:t>
                </a:r>
                <a:r>
                  <a:rPr lang="en-US" altLang="zh-CN" dirty="0">
                    <a:latin typeface="+mn-lt"/>
                  </a:rPr>
                  <a:t> </a:t>
                </a:r>
                <a:r>
                  <a:rPr lang="zh-CN" altLang="en-US" dirty="0">
                    <a:latin typeface="+mn-lt"/>
                  </a:rPr>
                  <a:t>通过以片段方式、由粗到细的方式增量重建场景，进一步提高了效率。来自不同片段的 </a:t>
                </a:r>
                <a:r>
                  <a:rPr lang="en-US" altLang="zh-CN" dirty="0">
                    <a:latin typeface="+mn-lt"/>
                  </a:rPr>
                  <a:t>3D </a:t>
                </a:r>
                <a:r>
                  <a:rPr lang="zh-CN" altLang="en-US" dirty="0">
                    <a:latin typeface="+mn-lt"/>
                  </a:rPr>
                  <a:t>特征通过 </a:t>
                </a:r>
                <a:r>
                  <a:rPr lang="en-US" altLang="zh-CN" dirty="0">
                    <a:latin typeface="+mn-lt"/>
                  </a:rPr>
                  <a:t>RNN </a:t>
                </a:r>
                <a:r>
                  <a:rPr lang="zh-CN" altLang="en-US" dirty="0">
                    <a:latin typeface="+mn-lt"/>
                  </a:rPr>
                  <a:t>贯穿整个增量重建过程</a:t>
                </a:r>
                <a:endParaRPr lang="en-US" altLang="zh-CN" dirty="0">
                  <a:latin typeface="+mn-lt"/>
                </a:endParaRPr>
              </a:p>
              <a:p>
                <a:pPr lvl="2"/>
                <a:r>
                  <a:rPr lang="en-US" altLang="zh-CN" dirty="0" err="1">
                    <a:latin typeface="+mn-lt"/>
                  </a:rPr>
                  <a:t>TransformerFusion</a:t>
                </a:r>
                <a:r>
                  <a:rPr lang="en-US" altLang="zh-CN" dirty="0">
                    <a:latin typeface="+mn-lt"/>
                  </a:rPr>
                  <a:t> </a:t>
                </a:r>
                <a:r>
                  <a:rPr lang="zh-CN" altLang="en-US" dirty="0">
                    <a:latin typeface="+mn-lt"/>
                  </a:rPr>
                  <a:t>使用两个 </a:t>
                </a:r>
                <a:r>
                  <a:rPr lang="en-US" altLang="zh-CN" dirty="0">
                    <a:latin typeface="+mn-lt"/>
                  </a:rPr>
                  <a:t>Transformer </a:t>
                </a:r>
                <a:r>
                  <a:rPr lang="zh-CN" altLang="en-US" dirty="0">
                    <a:latin typeface="+mn-lt"/>
                  </a:rPr>
                  <a:t>融合体素网格中的粗略和精细图像特征，然后预测占用场来表示场景几何形状</a:t>
                </a:r>
                <a:endParaRPr lang="en-US" altLang="zh-CN" dirty="0">
                  <a:latin typeface="+mn-lt"/>
                </a:endParaRPr>
              </a:p>
              <a:p>
                <a:pPr lvl="2"/>
                <a:r>
                  <a:rPr lang="en-US" altLang="zh-CN" dirty="0" err="1">
                    <a:latin typeface="+mn-lt"/>
                  </a:rPr>
                  <a:t>VoRTX</a:t>
                </a:r>
                <a:r>
                  <a:rPr lang="en-US" altLang="zh-CN" dirty="0">
                    <a:latin typeface="+mn-lt"/>
                  </a:rPr>
                  <a:t> </a:t>
                </a:r>
                <a:r>
                  <a:rPr lang="zh-CN" altLang="en-US" dirty="0">
                    <a:latin typeface="+mn-lt"/>
                  </a:rPr>
                  <a:t>使用与 </a:t>
                </a:r>
                <a:r>
                  <a:rPr lang="en-US" altLang="zh-CN" dirty="0" err="1">
                    <a:latin typeface="+mn-lt"/>
                  </a:rPr>
                  <a:t>TransformerFusion</a:t>
                </a:r>
                <a:r>
                  <a:rPr lang="en-US" altLang="zh-CN" dirty="0">
                    <a:latin typeface="+mn-lt"/>
                  </a:rPr>
                  <a:t> </a:t>
                </a:r>
                <a:r>
                  <a:rPr lang="zh-CN" altLang="en-US" dirty="0">
                    <a:latin typeface="+mn-lt"/>
                  </a:rPr>
                  <a:t>类似的设计，通过将 </a:t>
                </a:r>
                <a:r>
                  <a:rPr lang="en-US" altLang="zh-CN" dirty="0">
                    <a:latin typeface="+mn-lt"/>
                  </a:rPr>
                  <a:t>Transformer </a:t>
                </a:r>
                <a:r>
                  <a:rPr lang="zh-CN" altLang="en-US" dirty="0">
                    <a:latin typeface="+mn-lt"/>
                  </a:rPr>
                  <a:t>输出的三个不同级别的特征通过 </a:t>
                </a:r>
                <a:r>
                  <a:rPr lang="en-US" altLang="zh-CN" dirty="0">
                    <a:latin typeface="+mn-lt"/>
                  </a:rPr>
                  <a:t>3D CNN </a:t>
                </a:r>
                <a:r>
                  <a:rPr lang="zh-CN" altLang="en-US" dirty="0">
                    <a:latin typeface="+mn-lt"/>
                  </a:rPr>
                  <a:t>来获得场景几何形状</a:t>
                </a:r>
                <a:endParaRPr lang="en-US" altLang="zh-CN" dirty="0">
                  <a:latin typeface="+mn-lt"/>
                </a:endParaRPr>
              </a:p>
            </p:txBody>
          </p:sp>
        </mc:Choice>
        <mc:Fallback xmlns="">
          <p:sp>
            <p:nvSpPr>
              <p:cNvPr id="3" name="ee4pContent1">
                <a:extLst>
                  <a:ext uri="{FF2B5EF4-FFF2-40B4-BE49-F238E27FC236}">
                    <a16:creationId xmlns:a16="http://schemas.microsoft.com/office/drawing/2014/main" id="{09C6A465-823C-ACDE-C62F-01CD73E05972}"/>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3045212"/>
              </a:xfrm>
              <a:prstGeom prst="rect">
                <a:avLst/>
              </a:prstGeom>
              <a:blipFill>
                <a:blip r:embed="rId7"/>
                <a:stretch>
                  <a:fillRect l="-174" b="-139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318826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199" y="1690690"/>
                <a:ext cx="10515599" cy="50724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在新颖的视图合成中，神经辐射场</a:t>
                </a:r>
                <a:r>
                  <a:rPr lang="en-US" altLang="zh-CN" dirty="0">
                    <a:latin typeface="+mn-lt"/>
                  </a:rPr>
                  <a:t>(</a:t>
                </a:r>
                <a:r>
                  <a:rPr lang="en-US" altLang="zh-CN" dirty="0" err="1">
                    <a:latin typeface="+mn-lt"/>
                  </a:rPr>
                  <a:t>NeRF</a:t>
                </a:r>
                <a:r>
                  <a:rPr lang="en-US" altLang="zh-CN" dirty="0">
                    <a:latin typeface="+mn-lt"/>
                  </a:rPr>
                  <a:t>)</a:t>
                </a:r>
                <a:r>
                  <a:rPr lang="zh-CN" altLang="en-US" dirty="0">
                    <a:latin typeface="+mn-lt"/>
                  </a:rPr>
                  <a:t>启动了一种新兴的 </a:t>
                </a:r>
                <a:r>
                  <a:rPr lang="en-US" altLang="zh-CN" dirty="0">
                    <a:latin typeface="+mn-lt"/>
                  </a:rPr>
                  <a:t>3D </a:t>
                </a:r>
                <a:r>
                  <a:rPr lang="zh-CN" altLang="en-US" dirty="0">
                    <a:latin typeface="+mn-lt"/>
                  </a:rPr>
                  <a:t>表示，它提供了一种可微分体积渲染方案来监督基于 </a:t>
                </a:r>
                <a:r>
                  <a:rPr lang="en-US" altLang="zh-CN" dirty="0">
                    <a:latin typeface="+mn-lt"/>
                  </a:rPr>
                  <a:t>3D </a:t>
                </a:r>
                <a:r>
                  <a:rPr lang="zh-CN" altLang="en-US" dirty="0">
                    <a:latin typeface="+mn-lt"/>
                  </a:rPr>
                  <a:t>辐射的 </a:t>
                </a:r>
                <a:r>
                  <a:rPr lang="en-US" altLang="zh-CN" dirty="0">
                    <a:latin typeface="+mn-lt"/>
                  </a:rPr>
                  <a:t>2D </a:t>
                </a:r>
                <a:r>
                  <a:rPr lang="zh-CN" altLang="en-US" dirty="0">
                    <a:latin typeface="+mn-lt"/>
                  </a:rPr>
                  <a:t>图像表示级损失</a:t>
                </a:r>
                <a:endParaRPr lang="en-US" altLang="zh-CN" dirty="0">
                  <a:latin typeface="+mn-lt"/>
                </a:endParaRPr>
              </a:p>
              <a:p>
                <a:pPr lvl="1"/>
                <a:r>
                  <a:rPr lang="en-US" altLang="zh-CN" dirty="0" err="1">
                    <a:latin typeface="+mn-lt"/>
                  </a:rPr>
                  <a:t>NeRF</a:t>
                </a:r>
                <a:r>
                  <a:rPr lang="en-US" altLang="zh-CN" dirty="0">
                    <a:latin typeface="+mn-lt"/>
                  </a:rPr>
                  <a:t> </a:t>
                </a:r>
                <a:r>
                  <a:rPr lang="zh-CN" altLang="en-US" dirty="0">
                    <a:latin typeface="+mn-lt"/>
                  </a:rPr>
                  <a:t>采用多层感知器 </a:t>
                </a:r>
                <a:r>
                  <a:rPr lang="en-US" altLang="zh-CN" dirty="0">
                    <a:latin typeface="+mn-lt"/>
                  </a:rPr>
                  <a:t>(MLP) </a:t>
                </a:r>
                <a:r>
                  <a:rPr lang="zh-CN" altLang="en-US" dirty="0">
                    <a:latin typeface="+mn-lt"/>
                  </a:rPr>
                  <a:t>将位置</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oMath>
                </a14:m>
                <a:r>
                  <a:rPr lang="zh-CN" altLang="en-US" dirty="0">
                    <a:latin typeface="+mn-lt"/>
                  </a:rPr>
                  <a:t>和归一化视图方向</a:t>
                </a:r>
                <a14:m>
                  <m:oMath xmlns:m="http://schemas.openxmlformats.org/officeDocument/2006/math">
                    <m:d>
                      <m:dPr>
                        <m:ctrlPr>
                          <a:rPr lang="en-US" altLang="zh-CN" i="1" smtClean="0">
                            <a:latin typeface="Cambria Math" panose="02040503050406030204" pitchFamily="18" charset="0"/>
                          </a:rPr>
                        </m:ctrlPr>
                      </m:dPr>
                      <m:e>
                        <m:r>
                          <a:rPr lang="zh-CN" altLang="en-US"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oMath>
                </a14:m>
                <a:r>
                  <a:rPr lang="zh-CN" altLang="en-US" dirty="0">
                    <a:latin typeface="+mn-lt"/>
                  </a:rPr>
                  <a:t>映射到相应的颜色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和体积密度</a:t>
                </a:r>
                <a14:m>
                  <m:oMath xmlns:m="http://schemas.openxmlformats.org/officeDocument/2006/math">
                    <m:r>
                      <a:rPr lang="en-US" altLang="zh-CN" i="1" dirty="0" smtClean="0">
                        <a:latin typeface="Cambria Math" panose="02040503050406030204" pitchFamily="18" charset="0"/>
                      </a:rPr>
                      <m:t>𝜎</m:t>
                    </m:r>
                  </m:oMath>
                </a14:m>
                <a:endParaRPr lang="en-US" altLang="zh-CN" dirty="0">
                  <a:latin typeface="+mn-lt"/>
                </a:endParaRPr>
              </a:p>
              <a:p>
                <a:pPr lvl="1"/>
                <a:r>
                  <a:rPr lang="zh-CN" altLang="en-US" dirty="0">
                    <a:latin typeface="+mn-lt"/>
                  </a:rPr>
                  <a:t>对于新视点处的特定光线，</a:t>
                </a:r>
                <a:r>
                  <a:rPr lang="en-US" altLang="zh-CN" dirty="0" err="1">
                    <a:latin typeface="+mn-lt"/>
                  </a:rPr>
                  <a:t>NeRF</a:t>
                </a:r>
                <a:r>
                  <a:rPr lang="en-US" altLang="zh-CN" dirty="0">
                    <a:latin typeface="+mn-lt"/>
                  </a:rPr>
                  <a:t> </a:t>
                </a:r>
                <a:r>
                  <a:rPr lang="zh-CN" altLang="en-US" dirty="0">
                    <a:latin typeface="+mn-lt"/>
                  </a:rPr>
                  <a:t>使用近似数值体积渲染来计算累积颜色：</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𝑖</m:t>
                                      </m:r>
                                    </m:sub>
                                  </m:sSub>
                                </m:e>
                              </m:d>
                            </m:e>
                          </m:d>
                        </m:e>
                      </m:nary>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dirty="0" smtClean="0">
                              <a:latin typeface="Cambria Math" panose="02040503050406030204" pitchFamily="18" charset="0"/>
                            </a:rPr>
                            <m:t>𝑖</m:t>
                          </m:r>
                        </m:sub>
                      </m:sSub>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m:rPr>
                        <m:brk m:alnAt="23"/>
                      </m:rPr>
                      <a:rPr lang="en-US" altLang="zh-CN" b="0" i="1" smtClean="0">
                        <a:latin typeface="Cambria Math" panose="02040503050406030204" pitchFamily="18" charset="0"/>
                      </a:rPr>
                      <m:t>𝑖</m:t>
                    </m:r>
                  </m:oMath>
                </a14:m>
                <a:r>
                  <a:rPr lang="zh-CN" altLang="en-US" dirty="0">
                    <a:latin typeface="+mn-lt"/>
                  </a:rPr>
                  <a:t>是样本的索引，</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a:latin typeface="Cambria Math" panose="02040503050406030204" pitchFamily="18" charset="0"/>
                      </a:rPr>
                      <m:t>exp</m:t>
                    </m:r>
                    <m:d>
                      <m:dPr>
                        <m:ctrlPr>
                          <a:rPr lang="en-US" altLang="zh-CN" i="1">
                            <a:latin typeface="Cambria Math" panose="02040503050406030204" pitchFamily="18" charset="0"/>
                          </a:rPr>
                        </m:ctrlPr>
                      </m:dPr>
                      <m:e>
                        <m:r>
                          <a:rPr lang="en-US" altLang="zh-CN" i="1">
                            <a:latin typeface="Cambria Math" panose="02040503050406030204" pitchFamily="18" charset="0"/>
                          </a:rPr>
                          <m:t>−</m:t>
                        </m:r>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𝑗</m:t>
                                </m:r>
                              </m:sub>
                            </m:sSub>
                          </m:e>
                        </m:nary>
                      </m:e>
                    </m:d>
                  </m:oMath>
                </a14:m>
                <a:r>
                  <a:rPr lang="zh-CN" altLang="en-US" dirty="0">
                    <a:latin typeface="+mn-lt"/>
                  </a:rPr>
                  <a:t>是累积的透射率，</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oMath>
                </a14:m>
                <a:r>
                  <a:rPr lang="zh-CN" altLang="en-US" dirty="0">
                    <a:latin typeface="+mn-lt"/>
                  </a:rPr>
                  <a:t>是相邻样本之间的距离</a:t>
                </a:r>
                <a:endParaRPr lang="en-US" altLang="zh-CN" dirty="0">
                  <a:latin typeface="+mn-lt"/>
                </a:endParaRPr>
              </a:p>
              <a:p>
                <a:pPr lvl="1"/>
                <a:r>
                  <a:rPr lang="zh-CN" altLang="en-US" dirty="0">
                    <a:latin typeface="+mn-lt"/>
                  </a:rPr>
                  <a:t>通过最小化预测颜色和地面真实颜色之间的损失来训练模型：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m:oMathPara>
                </a14:m>
                <a:endParaRPr lang="en-US" altLang="zh-CN" dirty="0">
                  <a:latin typeface="+mn-lt"/>
                </a:endParaRPr>
              </a:p>
              <a:p>
                <a:pPr lvl="1"/>
                <a:r>
                  <a:rPr lang="zh-CN" altLang="en-US" dirty="0">
                    <a:latin typeface="+mn-lt"/>
                  </a:rPr>
                  <a:t>随后的许多努力进一步提高了</a:t>
                </a:r>
                <a:r>
                  <a:rPr lang="en-US" altLang="zh-CN" dirty="0" err="1">
                    <a:latin typeface="+mn-lt"/>
                  </a:rPr>
                  <a:t>NeRF</a:t>
                </a:r>
                <a:r>
                  <a:rPr lang="zh-CN" altLang="en-US" dirty="0">
                    <a:latin typeface="+mn-lt"/>
                  </a:rPr>
                  <a:t>的质量、快速训练、内存效率和实时渲染</a:t>
                </a:r>
                <a:endParaRPr lang="en-US" altLang="zh-CN" dirty="0">
                  <a:latin typeface="+mn-lt"/>
                </a:endParaRPr>
              </a:p>
              <a:p>
                <a:pPr lvl="1"/>
                <a:r>
                  <a:rPr lang="zh-CN" altLang="en-US" dirty="0">
                    <a:latin typeface="+mn-lt"/>
                  </a:rPr>
                  <a:t>虽然 </a:t>
                </a:r>
                <a:r>
                  <a:rPr lang="en-US" altLang="zh-CN" dirty="0" err="1">
                    <a:latin typeface="+mn-lt"/>
                  </a:rPr>
                  <a:t>NeRF</a:t>
                </a:r>
                <a:r>
                  <a:rPr lang="en-US" altLang="zh-CN" dirty="0">
                    <a:latin typeface="+mn-lt"/>
                  </a:rPr>
                  <a:t> </a:t>
                </a:r>
                <a:r>
                  <a:rPr lang="zh-CN" altLang="en-US" dirty="0">
                    <a:latin typeface="+mn-lt"/>
                  </a:rPr>
                  <a:t>的最初目的是执行新颖的视图合成，但 </a:t>
                </a:r>
                <a:r>
                  <a:rPr lang="en-US" altLang="zh-CN" dirty="0" err="1">
                    <a:latin typeface="+mn-lt"/>
                  </a:rPr>
                  <a:t>VolSDF</a:t>
                </a:r>
                <a:r>
                  <a:rPr lang="en-US" altLang="zh-CN" dirty="0">
                    <a:latin typeface="+mn-lt"/>
                  </a:rPr>
                  <a:t> </a:t>
                </a:r>
                <a:r>
                  <a:rPr lang="zh-CN" altLang="en-US" dirty="0">
                    <a:latin typeface="+mn-lt"/>
                  </a:rPr>
                  <a:t>和 </a:t>
                </a:r>
                <a:r>
                  <a:rPr lang="en-US" altLang="zh-CN" dirty="0" err="1">
                    <a:latin typeface="+mn-lt"/>
                  </a:rPr>
                  <a:t>NeuS</a:t>
                </a:r>
                <a:r>
                  <a:rPr lang="en-US" altLang="zh-CN" dirty="0">
                    <a:latin typeface="+mn-lt"/>
                  </a:rPr>
                  <a:t> </a:t>
                </a:r>
                <a:r>
                  <a:rPr lang="zh-CN" altLang="en-US" dirty="0">
                    <a:latin typeface="+mn-lt"/>
                  </a:rPr>
                  <a:t>将 </a:t>
                </a:r>
                <a:r>
                  <a:rPr lang="en-US" altLang="zh-CN" dirty="0" err="1">
                    <a:latin typeface="+mn-lt"/>
                  </a:rPr>
                  <a:t>NeRF</a:t>
                </a:r>
                <a:r>
                  <a:rPr lang="en-US" altLang="zh-CN" dirty="0">
                    <a:latin typeface="+mn-lt"/>
                  </a:rPr>
                  <a:t> </a:t>
                </a:r>
                <a:r>
                  <a:rPr lang="zh-CN" altLang="en-US" dirty="0">
                    <a:latin typeface="+mn-lt"/>
                  </a:rPr>
                  <a:t>与 </a:t>
                </a:r>
                <a:r>
                  <a:rPr lang="en-US" altLang="zh-CN" dirty="0">
                    <a:latin typeface="+mn-lt"/>
                  </a:rPr>
                  <a:t>SDF </a:t>
                </a:r>
                <a:r>
                  <a:rPr lang="zh-CN" altLang="en-US" dirty="0">
                    <a:latin typeface="+mn-lt"/>
                  </a:rPr>
                  <a:t>集成以进行表面重建。</a:t>
                </a:r>
                <a:r>
                  <a:rPr lang="en-US" altLang="zh-CN" dirty="0">
                    <a:latin typeface="+mn-lt"/>
                  </a:rPr>
                  <a:t>SDF</a:t>
                </a:r>
                <a:r>
                  <a:rPr lang="zh-CN" altLang="en-US" dirty="0">
                    <a:latin typeface="+mn-lt"/>
                  </a:rPr>
                  <a:t>，记作</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mn-lt"/>
                  </a:rPr>
                  <a:t>，被转换为用于体绘制的密度</a:t>
                </a:r>
                <a14:m>
                  <m:oMath xmlns:m="http://schemas.openxmlformats.org/officeDocument/2006/math">
                    <m:r>
                      <a:rPr lang="en-US" altLang="zh-CN" i="1" dirty="0" smtClean="0">
                        <a:latin typeface="Cambria Math" panose="02040503050406030204" pitchFamily="18" charset="0"/>
                      </a:rPr>
                      <m:t>𝜎</m:t>
                    </m:r>
                  </m:oMath>
                </a14:m>
                <a:r>
                  <a:rPr lang="zh-CN" altLang="en-US" dirty="0">
                    <a:latin typeface="+mn-lt"/>
                  </a:rPr>
                  <a:t>。具体来说，对于一个点</a:t>
                </a:r>
                <a14:m>
                  <m:oMath xmlns:m="http://schemas.openxmlformats.org/officeDocument/2006/math">
                    <m:r>
                      <a:rPr lang="zh-CN" altLang="en-US" i="1" dirty="0" smtClean="0">
                        <a:latin typeface="Cambria Math" panose="02040503050406030204" pitchFamily="18" charset="0"/>
                      </a:rPr>
                      <m:t>𝐩</m:t>
                    </m:r>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𝑡</m:t>
                        </m:r>
                      </m:e>
                    </m:d>
                  </m:oMath>
                </a14:m>
                <a:r>
                  <a:rPr lang="zh-CN" altLang="en-US" dirty="0">
                    <a:latin typeface="+mn-lt"/>
                  </a:rPr>
                  <a:t>，</a:t>
                </a:r>
                <a:r>
                  <a:rPr lang="en-US" altLang="zh-CN" dirty="0" err="1">
                    <a:latin typeface="+mn-lt"/>
                  </a:rPr>
                  <a:t>VolSDF</a:t>
                </a:r>
                <a:r>
                  <a:rPr lang="en-US" altLang="zh-CN" dirty="0">
                    <a:latin typeface="+mn-lt"/>
                  </a:rPr>
                  <a:t> </a:t>
                </a:r>
                <a:r>
                  <a:rPr lang="zh-CN" altLang="en-US" dirty="0">
                    <a:latin typeface="+mn-lt"/>
                  </a:rPr>
                  <a:t>根据符号距离</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计算体密度</a:t>
                </a:r>
                <a14:m>
                  <m:oMath xmlns:m="http://schemas.openxmlformats.org/officeDocument/2006/math">
                    <m:r>
                      <a:rPr lang="en-US" altLang="zh-CN" i="1" dirty="0">
                        <a:latin typeface="Cambria Math" panose="02040503050406030204" pitchFamily="18" charset="0"/>
                      </a:rPr>
                      <m:t>𝜎</m:t>
                    </m:r>
                    <m:r>
                      <a:rPr lang="en-US" altLang="zh-CN" i="1" dirty="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oMath>
                </a14:m>
                <a:r>
                  <a:rPr lang="zh-CN" altLang="en-US" dirty="0">
                    <a:latin typeface="+mn-lt"/>
                  </a:rPr>
                  <a:t>，公式如下：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𝜎</m:t>
                      </m:r>
                      <m:r>
                        <a:rPr lang="en-US" altLang="zh-CN" i="1" dirty="0" smtClean="0">
                          <a:latin typeface="Cambria Math" panose="02040503050406030204" pitchFamily="18" charset="0"/>
                        </a:rPr>
                        <m:t> </m:t>
                      </m:r>
                      <m:d>
                        <m:dPr>
                          <m:ctrlPr>
                            <a:rPr lang="en-US" altLang="zh-CN" i="1" dirty="0" smtClean="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zh-CN" altLang="en-US" i="1" dirty="0">
                                  <a:latin typeface="Cambria Math" panose="02040503050406030204" pitchFamily="18" charset="0"/>
                                </a:rPr>
                                <m:t>𝛽</m:t>
                              </m:r>
                            </m:den>
                          </m:f>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r>
                                <a:rPr lang="zh-CN" altLang="en-US" i="1" dirty="0">
                                  <a:latin typeface="Cambria Math" panose="02040503050406030204" pitchFamily="18" charset="0"/>
                                </a:rPr>
                                <m:t>𝐩</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e>
                          </m:d>
                        </m:e>
                      </m:d>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b="0" i="1" dirty="0" smtClean="0">
                            <a:latin typeface="Cambria Math" panose="02040503050406030204" pitchFamily="18" charset="0"/>
                            <a:ea typeface="Cambria Math" panose="02040503050406030204" pitchFamily="18" charset="0"/>
                          </a:rPr>
                          <m:t>Ψ</m:t>
                        </m:r>
                      </m:e>
                      <m:sub>
                        <m:r>
                          <a:rPr lang="zh-CN" altLang="en-US" b="0" i="1" dirty="0" smtClean="0">
                            <a:latin typeface="Cambria Math" panose="02040503050406030204" pitchFamily="18" charset="0"/>
                          </a:rPr>
                          <m:t>𝛽</m:t>
                        </m:r>
                      </m:sub>
                    </m:sSub>
                  </m:oMath>
                </a14:m>
                <a:r>
                  <a:rPr lang="zh-CN" altLang="en-US" dirty="0">
                    <a:latin typeface="+mn-lt"/>
                  </a:rPr>
                  <a:t>表示具有可学习尺度参数</a:t>
                </a:r>
                <a14:m>
                  <m:oMath xmlns:m="http://schemas.openxmlformats.org/officeDocument/2006/math">
                    <m:r>
                      <a:rPr lang="zh-CN" altLang="en-US" i="1" dirty="0">
                        <a:latin typeface="Cambria Math" panose="02040503050406030204" pitchFamily="18" charset="0"/>
                      </a:rPr>
                      <m:t>𝛽</m:t>
                    </m:r>
                    <m:r>
                      <a:rPr lang="zh-CN" altLang="en-US" i="1" dirty="0">
                        <a:latin typeface="Cambria Math" panose="02040503050406030204" pitchFamily="18" charset="0"/>
                      </a:rPr>
                      <m:t>&gt;0</m:t>
                    </m:r>
                  </m:oMath>
                </a14:m>
                <a:r>
                  <a:rPr lang="zh-CN" altLang="en-US" dirty="0">
                    <a:latin typeface="+mn-lt"/>
                  </a:rPr>
                  <a:t>的零均值拉普拉斯分布的累积分布函数（</a:t>
                </a:r>
                <a:r>
                  <a:rPr lang="en-US" altLang="zh-CN" dirty="0">
                    <a:latin typeface="+mn-lt"/>
                  </a:rPr>
                  <a:t>CDF</a:t>
                </a:r>
                <a:r>
                  <a:rPr lang="zh-CN" altLang="en-US" dirty="0">
                    <a:latin typeface="+mn-lt"/>
                  </a:rPr>
                  <a:t>）</a:t>
                </a:r>
                <a:endParaRPr lang="en-US" altLang="zh-CN" dirty="0">
                  <a:latin typeface="+mn-lt"/>
                </a:endParaRPr>
              </a:p>
            </p:txBody>
          </p:sp>
        </mc:Choice>
        <mc:Fallback xmlns="">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6"/>
                </p:custDataLst>
              </p:nvPr>
            </p:nvSpPr>
            <p:spPr>
              <a:xfrm>
                <a:off x="838199" y="1690690"/>
                <a:ext cx="10515599" cy="5072420"/>
              </a:xfrm>
              <a:prstGeom prst="rect">
                <a:avLst/>
              </a:prstGeom>
              <a:blipFill>
                <a:blip r:embed="rId7"/>
                <a:stretch>
                  <a:fillRect l="-232" b="-60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706244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376A6E67-32DB-2AAF-B635-BA90E1C38A30}"/>
                  </a:ext>
                </a:extLst>
              </p:cNvPr>
              <p:cNvSpPr txBox="1">
                <a:spLocks/>
              </p:cNvSpPr>
              <p:nvPr>
                <p:custDataLst>
                  <p:tags r:id="rId2"/>
                </p:custDataLst>
              </p:nvPr>
            </p:nvSpPr>
            <p:spPr>
              <a:xfrm>
                <a:off x="838200" y="1690688"/>
                <a:ext cx="10515599" cy="51328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NeuS</a:t>
                </a:r>
                <a:r>
                  <a:rPr lang="zh-CN" altLang="en-US" dirty="0">
                    <a:latin typeface="+mn-lt"/>
                  </a:rPr>
                  <a:t>以不同的方式计算密度，公式如下：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rPr>
                        <m:t>𝜎</m:t>
                      </m:r>
                      <m:r>
                        <a:rPr lang="en-US" altLang="zh-CN" sz="1400" i="1" dirty="0" smtClean="0">
                          <a:latin typeface="Cambria Math" panose="02040503050406030204" pitchFamily="18" charset="0"/>
                        </a:rPr>
                        <m:t> </m:t>
                      </m:r>
                      <m:d>
                        <m:dPr>
                          <m:ctrlPr>
                            <a:rPr lang="en-US" altLang="zh-CN" sz="140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r>
                        <a:rPr lang="en-US" altLang="zh-CN" sz="1400" b="0" i="1" dirty="0" smtClean="0">
                          <a:latin typeface="Cambria Math" panose="02040503050406030204" pitchFamily="18" charset="0"/>
                        </a:rPr>
                        <m:t>=</m:t>
                      </m:r>
                      <m:r>
                        <m:rPr>
                          <m:sty m:val="p"/>
                        </m:rPr>
                        <a:rPr lang="en-US" altLang="zh-CN" sz="1400" b="0" i="0" dirty="0" smtClean="0">
                          <a:latin typeface="Cambria Math" panose="02040503050406030204" pitchFamily="18" charset="0"/>
                        </a:rPr>
                        <m:t>max</m:t>
                      </m:r>
                      <m:d>
                        <m:dPr>
                          <m:ctrlPr>
                            <a:rPr lang="en-US" altLang="zh-CN" sz="1400" b="0" i="1" dirty="0" smtClean="0">
                              <a:latin typeface="Cambria Math" panose="02040503050406030204" pitchFamily="18" charset="0"/>
                            </a:rPr>
                          </m:ctrlPr>
                        </m:dPr>
                        <m:e>
                          <m:f>
                            <m:fPr>
                              <m:ctrlPr>
                                <a:rPr lang="en-US" altLang="zh-CN" sz="1400" b="0" i="1" dirty="0" smtClean="0">
                                  <a:latin typeface="Cambria Math" panose="02040503050406030204" pitchFamily="18" charset="0"/>
                                </a:rPr>
                              </m:ctrlPr>
                            </m:fPr>
                            <m:num>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𝑓</m:t>
                              </m:r>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sSubSup>
                                <m:sSubSupPr>
                                  <m:ctrlPr>
                                    <a:rPr lang="en-US" altLang="zh-CN" sz="1400" b="0" i="1" dirty="0" smtClean="0">
                                      <a:latin typeface="Cambria Math" panose="02040503050406030204" pitchFamily="18" charset="0"/>
                                    </a:rPr>
                                  </m:ctrlPr>
                                </m:sSubSup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up>
                                  <m:r>
                                    <a:rPr lang="en-US" altLang="zh-CN" sz="1400" b="0" i="1" dirty="0" smtClean="0">
                                      <a:latin typeface="Cambria Math" panose="02040503050406030204" pitchFamily="18" charset="0"/>
                                    </a:rPr>
                                    <m:t>′</m:t>
                                  </m:r>
                                </m:sup>
                              </m:sSubSup>
                              <m:d>
                                <m:dPr>
                                  <m:ctrlPr>
                                    <a:rPr lang="en-US" altLang="zh-CN" sz="1400" b="0" i="1" dirty="0" smtClean="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num>
                            <m:den>
                              <m:sSub>
                                <m:sSubPr>
                                  <m:ctrlPr>
                                    <a:rPr lang="en-US" altLang="zh-CN" sz="1400" b="0" i="1" dirty="0" smtClean="0">
                                      <a:latin typeface="Cambria Math" panose="02040503050406030204" pitchFamily="18" charset="0"/>
                                    </a:rPr>
                                  </m:ctrlPr>
                                </m:sSubPr>
                                <m:e>
                                  <m:r>
                                    <m:rPr>
                                      <m:sty m:val="p"/>
                                    </m:rPr>
                                    <a:rPr lang="el-GR" altLang="zh-CN" sz="1400" i="1" dirty="0">
                                      <a:latin typeface="Cambria Math" panose="02040503050406030204" pitchFamily="18" charset="0"/>
                                      <a:ea typeface="Cambria Math" panose="02040503050406030204" pitchFamily="18" charset="0"/>
                                    </a:rPr>
                                    <m:t>Φ</m:t>
                                  </m:r>
                                </m:e>
                                <m:sub>
                                  <m:r>
                                    <a:rPr lang="en-US" altLang="zh-CN" sz="1400" b="0" i="1" dirty="0" smtClean="0">
                                      <a:latin typeface="Cambria Math" panose="02040503050406030204" pitchFamily="18" charset="0"/>
                                    </a:rPr>
                                    <m:t>𝑠</m:t>
                                  </m:r>
                                </m:sub>
                              </m:sSub>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𝑓</m:t>
                                  </m:r>
                                  <m:d>
                                    <m:dPr>
                                      <m:ctrlPr>
                                        <a:rPr lang="en-US" altLang="zh-CN" sz="1400" i="1" dirty="0">
                                          <a:latin typeface="Cambria Math" panose="02040503050406030204" pitchFamily="18" charset="0"/>
                                        </a:rPr>
                                      </m:ctrlPr>
                                    </m:dPr>
                                    <m:e>
                                      <m:r>
                                        <a:rPr lang="zh-CN" altLang="en-US" sz="1400" i="1" dirty="0">
                                          <a:latin typeface="Cambria Math" panose="02040503050406030204" pitchFamily="18" charset="0"/>
                                        </a:rPr>
                                        <m:t>𝐩</m:t>
                                      </m:r>
                                      <m:d>
                                        <m:dPr>
                                          <m:ctrlPr>
                                            <a:rPr lang="en-US" altLang="zh-CN" sz="1400" i="1" dirty="0">
                                              <a:latin typeface="Cambria Math" panose="02040503050406030204" pitchFamily="18" charset="0"/>
                                            </a:rPr>
                                          </m:ctrlPr>
                                        </m:dPr>
                                        <m:e>
                                          <m:r>
                                            <a:rPr lang="en-US" altLang="zh-CN" sz="1400" i="1" dirty="0">
                                              <a:latin typeface="Cambria Math" panose="02040503050406030204" pitchFamily="18" charset="0"/>
                                            </a:rPr>
                                            <m:t>𝑡</m:t>
                                          </m:r>
                                        </m:e>
                                      </m:d>
                                    </m:e>
                                  </m:d>
                                </m:e>
                              </m:d>
                            </m:den>
                          </m:f>
                          <m:r>
                            <a:rPr lang="en-US" altLang="zh-CN" sz="1400" b="0" i="1" dirty="0" smtClean="0">
                              <a:latin typeface="Cambria Math" panose="02040503050406030204" pitchFamily="18" charset="0"/>
                            </a:rPr>
                            <m:t>,0</m:t>
                          </m:r>
                        </m:e>
                      </m:d>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l-GR" altLang="zh-CN" i="1" dirty="0">
                            <a:latin typeface="Cambria Math" panose="02040503050406030204" pitchFamily="18" charset="0"/>
                            <a:ea typeface="Cambria Math" panose="02040503050406030204" pitchFamily="18" charset="0"/>
                          </a:rPr>
                          <m:t>Φ</m:t>
                        </m:r>
                      </m:e>
                      <m:sub>
                        <m:r>
                          <a:rPr lang="en-US" altLang="zh-CN" b="0" i="1" dirty="0" smtClean="0">
                            <a:latin typeface="Cambria Math" panose="02040503050406030204" pitchFamily="18" charset="0"/>
                          </a:rPr>
                          <m:t>𝑠</m:t>
                        </m:r>
                      </m:sub>
                    </m:sSub>
                  </m:oMath>
                </a14:m>
                <a:r>
                  <a:rPr lang="zh-CN" altLang="en-US" dirty="0">
                    <a:latin typeface="+mn-lt"/>
                  </a:rPr>
                  <a:t>是具有可学习尺度参数</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mn-lt"/>
                  </a:rPr>
                  <a:t>的 </a:t>
                </a:r>
                <a:r>
                  <a:rPr lang="en-US" altLang="zh-CN" dirty="0">
                    <a:latin typeface="+mn-lt"/>
                  </a:rPr>
                  <a:t>sigmoid </a:t>
                </a:r>
                <a:r>
                  <a:rPr lang="zh-CN" altLang="en-US" dirty="0">
                    <a:latin typeface="+mn-lt"/>
                  </a:rPr>
                  <a:t>函数</a:t>
                </a:r>
                <a:endParaRPr lang="en-US" altLang="zh-CN" dirty="0">
                  <a:latin typeface="+mn-lt"/>
                </a:endParaRPr>
              </a:p>
              <a:p>
                <a:pPr lvl="1"/>
                <a:r>
                  <a:rPr lang="zh-CN" altLang="en-US" dirty="0">
                    <a:latin typeface="+mn-lt"/>
                  </a:rPr>
                  <a:t>训练后，可以使用</a:t>
                </a:r>
                <a:r>
                  <a:rPr lang="en-US" altLang="zh-CN" dirty="0">
                    <a:latin typeface="+mn-lt"/>
                  </a:rPr>
                  <a:t>Marching Cubes </a:t>
                </a:r>
                <a:r>
                  <a:rPr lang="zh-CN" altLang="en-US" dirty="0">
                    <a:latin typeface="+mn-lt"/>
                  </a:rPr>
                  <a:t>从</a:t>
                </a:r>
                <a:r>
                  <a:rPr lang="en-US" altLang="zh-CN" dirty="0">
                    <a:latin typeface="+mn-lt"/>
                  </a:rPr>
                  <a:t>SDF</a:t>
                </a:r>
                <a:r>
                  <a:rPr lang="zh-CN" altLang="en-US" dirty="0">
                    <a:latin typeface="+mn-lt"/>
                  </a:rPr>
                  <a:t>场中提取网格</a:t>
                </a:r>
                <a:endParaRPr lang="en-US" altLang="zh-CN" dirty="0">
                  <a:latin typeface="+mn-lt"/>
                </a:endParaRPr>
              </a:p>
              <a:p>
                <a:pPr lvl="1"/>
                <a:r>
                  <a:rPr lang="zh-CN" altLang="en-US" dirty="0">
                    <a:latin typeface="+mn-lt"/>
                  </a:rPr>
                  <a:t>注意，如果没有真实几何监督，例如</a:t>
                </a:r>
                <a:r>
                  <a:rPr lang="en-US" altLang="zh-CN" dirty="0">
                    <a:latin typeface="+mn-lt"/>
                  </a:rPr>
                  <a:t>e.g.</a:t>
                </a:r>
                <a:r>
                  <a:rPr lang="zh-CN" altLang="en-US" dirty="0">
                    <a:latin typeface="+mn-lt"/>
                  </a:rPr>
                  <a:t>深度图或</a:t>
                </a:r>
                <a:r>
                  <a:rPr lang="en-US" altLang="zh-CN" dirty="0">
                    <a:latin typeface="+mn-lt"/>
                  </a:rPr>
                  <a:t>TSDF</a:t>
                </a:r>
                <a:r>
                  <a:rPr lang="zh-CN" altLang="en-US" dirty="0">
                    <a:latin typeface="+mn-lt"/>
                  </a:rPr>
                  <a:t>体素，这些方法则像</a:t>
                </a:r>
                <a:r>
                  <a:rPr lang="en-US" altLang="zh-CN" dirty="0" err="1">
                    <a:latin typeface="+mn-lt"/>
                  </a:rPr>
                  <a:t>NeRF</a:t>
                </a:r>
                <a:r>
                  <a:rPr lang="zh-CN" altLang="en-US" dirty="0">
                    <a:latin typeface="+mn-lt"/>
                  </a:rPr>
                  <a:t>一样以自监督的方式进行训练</a:t>
                </a:r>
                <a:endParaRPr lang="en-US" altLang="zh-CN" dirty="0">
                  <a:latin typeface="+mn-lt"/>
                </a:endParaRPr>
              </a:p>
              <a:p>
                <a:pPr lvl="1"/>
                <a:r>
                  <a:rPr lang="zh-CN" altLang="en-US" dirty="0">
                    <a:latin typeface="+mn-lt"/>
                  </a:rPr>
                  <a:t>由于仅使用渲染损失进行训练（如</a:t>
                </a:r>
                <a:r>
                  <a:rPr lang="en-US" altLang="zh-CN" dirty="0" err="1">
                    <a:latin typeface="+mn-lt"/>
                  </a:rPr>
                  <a:t>NeRF</a:t>
                </a:r>
                <a:r>
                  <a:rPr lang="zh-CN" altLang="en-US" dirty="0">
                    <a:latin typeface="+mn-lt"/>
                  </a:rPr>
                  <a:t>）会在几何上存在歧义，因此一些后续方法通过显式几何监督改进了重建，例如</a:t>
                </a:r>
                <a:r>
                  <a:rPr lang="en-US" altLang="zh-CN" dirty="0">
                    <a:latin typeface="+mn-lt"/>
                  </a:rPr>
                  <a:t>e.g.</a:t>
                </a:r>
                <a:r>
                  <a:rPr lang="zh-CN" altLang="en-US" dirty="0">
                    <a:latin typeface="+mn-lt"/>
                  </a:rPr>
                  <a:t>单目深度</a:t>
                </a:r>
                <a:r>
                  <a:rPr lang="en-US" altLang="zh-CN" dirty="0">
                    <a:latin typeface="+mn-lt"/>
                  </a:rPr>
                  <a:t>/</a:t>
                </a:r>
                <a:r>
                  <a:rPr lang="zh-CN" altLang="en-US" dirty="0">
                    <a:latin typeface="+mn-lt"/>
                  </a:rPr>
                  <a:t>法线先验和稀疏</a:t>
                </a:r>
                <a:r>
                  <a:rPr lang="en-US" altLang="zh-CN" dirty="0">
                    <a:latin typeface="+mn-lt"/>
                  </a:rPr>
                  <a:t>SfM</a:t>
                </a:r>
                <a:r>
                  <a:rPr lang="zh-CN" altLang="en-US" dirty="0">
                    <a:latin typeface="+mn-lt"/>
                  </a:rPr>
                  <a:t>点云</a:t>
                </a:r>
                <a:endParaRPr lang="en-US" altLang="zh-CN" dirty="0">
                  <a:latin typeface="+mn-lt"/>
                </a:endParaRPr>
              </a:p>
              <a:p>
                <a:pPr lvl="1"/>
                <a:r>
                  <a:rPr lang="zh-CN" altLang="en-US" dirty="0">
                    <a:latin typeface="+mn-lt"/>
                  </a:rPr>
                  <a:t>受</a:t>
                </a:r>
                <a:r>
                  <a:rPr lang="en-US" altLang="zh-CN" dirty="0">
                    <a:latin typeface="+mn-lt"/>
                  </a:rPr>
                  <a:t>Instant-NGP </a:t>
                </a:r>
                <a:r>
                  <a:rPr lang="zh-CN" altLang="en-US" dirty="0">
                    <a:latin typeface="+mn-lt"/>
                  </a:rPr>
                  <a:t>使用哈希网格加速训练的启发，其他方法使用哈希网格来加快训练并改善表面细节</a:t>
                </a:r>
                <a:endParaRPr lang="en-US" altLang="zh-CN" dirty="0">
                  <a:latin typeface="+mn-lt"/>
                </a:endParaRPr>
              </a:p>
              <a:p>
                <a:pPr lvl="1"/>
                <a:r>
                  <a:rPr lang="zh-CN" altLang="en-US" dirty="0">
                    <a:latin typeface="+mn-lt"/>
                  </a:rPr>
                  <a:t>此外，为了克服</a:t>
                </a:r>
                <a:r>
                  <a:rPr lang="en-US" altLang="zh-CN" dirty="0" err="1">
                    <a:latin typeface="+mn-lt"/>
                  </a:rPr>
                  <a:t>NeRF</a:t>
                </a:r>
                <a:r>
                  <a:rPr lang="zh-CN" altLang="en-US" dirty="0">
                    <a:latin typeface="+mn-lt"/>
                  </a:rPr>
                  <a:t>通常需要为每个新场景进行训练的缺点，一些最新方法提出了即使在稀疏视图设置下也能进行通用隐式重建的流程。具体来说，这些方法将</a:t>
                </a:r>
                <a:r>
                  <a:rPr lang="en-US" altLang="zh-CN" dirty="0">
                    <a:latin typeface="+mn-lt"/>
                  </a:rPr>
                  <a:t>3D</a:t>
                </a:r>
                <a:r>
                  <a:rPr lang="zh-CN" altLang="en-US" dirty="0">
                    <a:latin typeface="+mn-lt"/>
                  </a:rPr>
                  <a:t>点投影到图像平面上，并将相应的图像特征聚合为类似于</a:t>
                </a:r>
                <a:r>
                  <a:rPr lang="en-US" altLang="zh-CN" dirty="0">
                    <a:latin typeface="+mn-lt"/>
                  </a:rPr>
                  <a:t>Atlas</a:t>
                </a:r>
                <a:r>
                  <a:rPr lang="zh-CN" altLang="en-US" dirty="0">
                    <a:latin typeface="+mn-lt"/>
                  </a:rPr>
                  <a:t>的特征体积，用于估计表面位置</a:t>
                </a:r>
                <a:endParaRPr lang="en-US" altLang="zh-CN" dirty="0">
                  <a:latin typeface="+mn-lt"/>
                </a:endParaRPr>
              </a:p>
              <a:p>
                <a:pPr lvl="1"/>
                <a:r>
                  <a:rPr lang="zh-CN" altLang="en-US" dirty="0">
                    <a:latin typeface="+mn-lt"/>
                  </a:rPr>
                  <a:t>回想一下，基于深度图的</a:t>
                </a:r>
                <a:r>
                  <a:rPr lang="en-US" altLang="zh-CN" dirty="0">
                    <a:latin typeface="+mn-lt"/>
                  </a:rPr>
                  <a:t>MVS</a:t>
                </a:r>
                <a:r>
                  <a:rPr lang="zh-CN" altLang="en-US" dirty="0">
                    <a:latin typeface="+mn-lt"/>
                  </a:rPr>
                  <a:t>方法使用多视图间的照片一致性来预测深度。然而，这种假设对于具有反射的亮面而言是无效的，因此它们无法准确地重建亮面。相比之下，一些</a:t>
                </a:r>
                <a:r>
                  <a:rPr lang="en-US" altLang="zh-CN" dirty="0" err="1">
                    <a:latin typeface="+mn-lt"/>
                  </a:rPr>
                  <a:t>NeRF</a:t>
                </a:r>
                <a:r>
                  <a:rPr lang="zh-CN" altLang="en-US" dirty="0">
                    <a:latin typeface="+mn-lt"/>
                  </a:rPr>
                  <a:t>方法可以很好地处理反射</a:t>
                </a:r>
                <a:endParaRPr lang="en-US" altLang="zh-CN" dirty="0">
                  <a:latin typeface="+mn-lt"/>
                </a:endParaRPr>
              </a:p>
              <a:p>
                <a:pPr lvl="1"/>
                <a:r>
                  <a:rPr lang="en-US" altLang="zh-CN" dirty="0">
                    <a:latin typeface="+mn-lt"/>
                  </a:rPr>
                  <a:t>Ref-</a:t>
                </a:r>
                <a:r>
                  <a:rPr lang="en-US" altLang="zh-CN" dirty="0" err="1">
                    <a:latin typeface="+mn-lt"/>
                  </a:rPr>
                  <a:t>NeRF</a:t>
                </a:r>
                <a:r>
                  <a:rPr lang="en-US" altLang="zh-CN" dirty="0">
                    <a:latin typeface="+mn-lt"/>
                  </a:rPr>
                  <a:t> </a:t>
                </a:r>
                <a:r>
                  <a:rPr lang="zh-CN" altLang="en-US" dirty="0">
                    <a:latin typeface="+mn-lt"/>
                  </a:rPr>
                  <a:t>通过使用反射视角方向，使用单独的漫反射和反射分量重新参数化外观，从而改善了镜面表面的渲染</a:t>
                </a:r>
                <a:endParaRPr lang="en-US" altLang="zh-CN" dirty="0">
                  <a:latin typeface="+mn-lt"/>
                </a:endParaRPr>
              </a:p>
              <a:p>
                <a:pPr lvl="1"/>
                <a:r>
                  <a:rPr lang="zh-CN" altLang="en-US" dirty="0">
                    <a:latin typeface="+mn-lt"/>
                  </a:rPr>
                  <a:t>因此，最近的方法在重建中采用了这种表示，并可以成功地重建镜面表面。具体来说，基于</a:t>
                </a:r>
                <a:r>
                  <a:rPr lang="en-US" altLang="zh-CN" dirty="0" err="1">
                    <a:latin typeface="+mn-lt"/>
                  </a:rPr>
                  <a:t>VolSDF</a:t>
                </a:r>
                <a:r>
                  <a:rPr lang="en-US" altLang="zh-CN" dirty="0">
                    <a:latin typeface="+mn-lt"/>
                  </a:rPr>
                  <a:t>/</a:t>
                </a:r>
                <a:r>
                  <a:rPr lang="en-US" altLang="zh-CN" dirty="0" err="1">
                    <a:latin typeface="+mn-lt"/>
                  </a:rPr>
                  <a:t>NeuS</a:t>
                </a:r>
                <a:r>
                  <a:rPr lang="zh-CN" altLang="en-US" dirty="0">
                    <a:latin typeface="+mn-lt"/>
                  </a:rPr>
                  <a:t>，这些方法主要遵循</a:t>
                </a:r>
                <a:r>
                  <a:rPr lang="en-US" altLang="zh-CN" dirty="0">
                    <a:latin typeface="+mn-lt"/>
                  </a:rPr>
                  <a:t>Ref-</a:t>
                </a:r>
                <a:r>
                  <a:rPr lang="en-US" altLang="zh-CN" dirty="0" err="1">
                    <a:latin typeface="+mn-lt"/>
                  </a:rPr>
                  <a:t>NeRF</a:t>
                </a:r>
                <a:r>
                  <a:rPr lang="zh-CN" altLang="en-US" dirty="0">
                    <a:latin typeface="+mn-lt"/>
                  </a:rPr>
                  <a:t>，用反射视角方向替换视角方向</a:t>
                </a:r>
                <a:endParaRPr lang="en-US" altLang="zh-CN" dirty="0">
                  <a:latin typeface="+mn-lt"/>
                </a:endParaRPr>
              </a:p>
            </p:txBody>
          </p:sp>
        </mc:Choice>
        <mc:Fallback>
          <p:sp>
            <p:nvSpPr>
              <p:cNvPr id="3" name="ee4pContent1">
                <a:extLst>
                  <a:ext uri="{FF2B5EF4-FFF2-40B4-BE49-F238E27FC236}">
                    <a16:creationId xmlns:a16="http://schemas.microsoft.com/office/drawing/2014/main" id="{376A6E67-32DB-2AAF-B635-BA90E1C38A30}"/>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599" cy="5132807"/>
              </a:xfrm>
              <a:prstGeom prst="rect">
                <a:avLst/>
              </a:prstGeom>
              <a:blipFill>
                <a:blip r:embed="rId6"/>
                <a:stretch>
                  <a:fillRect l="-290" r="-1159" b="-1659"/>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73169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452895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与基于坐标的 </a:t>
                </a:r>
                <a:r>
                  <a:rPr lang="en-US" altLang="zh-CN" dirty="0">
                    <a:latin typeface="+mn-lt"/>
                  </a:rPr>
                  <a:t>MLP</a:t>
                </a:r>
                <a:r>
                  <a:rPr lang="zh-CN" altLang="en-US" dirty="0">
                    <a:latin typeface="+mn-lt"/>
                  </a:rPr>
                  <a:t>（例如 </a:t>
                </a:r>
                <a:r>
                  <a:rPr lang="en-US" altLang="zh-CN" dirty="0" err="1">
                    <a:latin typeface="+mn-lt"/>
                  </a:rPr>
                  <a:t>NeRF</a:t>
                </a:r>
                <a:r>
                  <a:rPr lang="en-US" altLang="zh-CN" dirty="0">
                    <a:latin typeface="+mn-lt"/>
                  </a:rPr>
                  <a:t> </a:t>
                </a:r>
                <a:r>
                  <a:rPr lang="zh-CN" altLang="en-US" dirty="0">
                    <a:latin typeface="+mn-lt"/>
                  </a:rPr>
                  <a:t>）的隐式表示不同，三维高斯 </a:t>
                </a:r>
                <a:r>
                  <a:rPr lang="en-US" altLang="zh-CN" dirty="0">
                    <a:latin typeface="+mn-lt"/>
                  </a:rPr>
                  <a:t>splatting (3DGS) </a:t>
                </a:r>
                <a:r>
                  <a:rPr lang="zh-CN" altLang="en-US" dirty="0">
                    <a:latin typeface="+mn-lt"/>
                  </a:rPr>
                  <a:t>显式地用点基元表示场景，每个基元都被参数化为一个具有三维协方差矩阵</a:t>
                </a:r>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和均值</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lt"/>
                  </a:rPr>
                  <a:t>的缩放高斯函数：</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a:rPr lang="el-GR" altLang="zh-CN" b="1" i="0" smtClean="0">
                                  <a:latin typeface="Cambria Math" panose="02040503050406030204" pitchFamily="18" charset="0"/>
                                  <a:ea typeface="Cambria Math" panose="02040503050406030204" pitchFamily="18" charset="0"/>
                                </a:rPr>
                                <m:t>𝚺</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a:latin typeface="Cambria Math" panose="02040503050406030204" pitchFamily="18" charset="0"/>
                                </a:rPr>
                                <m:t>𝐱</m:t>
                              </m:r>
                              <m:r>
                                <a:rPr lang="en-US" altLang="zh-CN" i="1">
                                  <a:latin typeface="Cambria Math" panose="02040503050406030204" pitchFamily="18" charset="0"/>
                                </a:rPr>
                                <m:t>−</m:t>
                              </m:r>
                              <m:r>
                                <a:rPr lang="zh-CN" altLang="en-US" i="1">
                                  <a:latin typeface="Cambria Math" panose="02040503050406030204" pitchFamily="18" charset="0"/>
                                </a:rPr>
                                <m:t>𝜇</m:t>
                              </m:r>
                            </m:e>
                          </m:d>
                        </m:sup>
                      </m:sSup>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b="1" i="1">
                        <a:latin typeface="Cambria Math" panose="02040503050406030204" pitchFamily="18" charset="0"/>
                      </a:rPr>
                      <m:t>𝐱</m:t>
                    </m:r>
                  </m:oMath>
                </a14:m>
                <a:r>
                  <a:rPr lang="zh-CN" altLang="en-US" dirty="0">
                    <a:latin typeface="+mn-lt"/>
                  </a:rPr>
                  <a:t>是任意位置</a:t>
                </a:r>
              </a:p>
              <a:p>
                <a:pPr lvl="1"/>
                <a14:m>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oMath>
                </a14:m>
                <a:r>
                  <a:rPr lang="zh-CN" altLang="en-US" dirty="0">
                    <a:latin typeface="+mn-lt"/>
                  </a:rPr>
                  <a:t>由缩放矩阵</a:t>
                </a:r>
                <a14:m>
                  <m:oMath xmlns:m="http://schemas.openxmlformats.org/officeDocument/2006/math">
                    <m:r>
                      <a:rPr lang="zh-CN" altLang="en-US" i="1" dirty="0" smtClean="0">
                        <a:latin typeface="Cambria Math" panose="02040503050406030204" pitchFamily="18" charset="0"/>
                      </a:rPr>
                      <m:t>𝐒</m:t>
                    </m:r>
                  </m:oMath>
                </a14:m>
                <a:r>
                  <a:rPr lang="zh-CN" altLang="en-US" dirty="0">
                    <a:latin typeface="+mn-lt"/>
                  </a:rPr>
                  <a:t>和旋转矩阵</a:t>
                </a:r>
                <a14:m>
                  <m:oMath xmlns:m="http://schemas.openxmlformats.org/officeDocument/2006/math">
                    <m:r>
                      <a:rPr lang="zh-CN" altLang="en-US" i="1" dirty="0" smtClean="0">
                        <a:latin typeface="Cambria Math" panose="02040503050406030204" pitchFamily="18" charset="0"/>
                      </a:rPr>
                      <m:t>𝐑</m:t>
                    </m:r>
                  </m:oMath>
                </a14:m>
                <a:r>
                  <a:rPr lang="zh-CN" altLang="en-US" dirty="0">
                    <a:latin typeface="+mn-lt"/>
                  </a:rPr>
                  <a:t>表示为：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l-GR" altLang="zh-CN" b="1" i="0" smtClean="0">
                          <a:latin typeface="Cambria Math" panose="02040503050406030204" pitchFamily="18" charset="0"/>
                          <a:ea typeface="Cambria Math" panose="02040503050406030204" pitchFamily="18" charset="0"/>
                        </a:rPr>
                        <m:t>𝚺</m:t>
                      </m:r>
                      <m:r>
                        <a:rPr lang="en-US" altLang="zh-CN" b="1" i="0" smtClean="0">
                          <a:latin typeface="Cambria Math" panose="02040503050406030204" pitchFamily="18" charset="0"/>
                          <a:ea typeface="Cambria Math" panose="02040503050406030204" pitchFamily="18" charset="0"/>
                        </a:rPr>
                        <m:t>=</m:t>
                      </m:r>
                      <m:r>
                        <a:rPr lang="zh-CN" altLang="en-US" i="1" dirty="0">
                          <a:latin typeface="Cambria Math" panose="02040503050406030204" pitchFamily="18" charset="0"/>
                        </a:rPr>
                        <m:t>𝐑𝐒</m:t>
                      </m:r>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𝐒</m:t>
                          </m:r>
                        </m:e>
                        <m:sup>
                          <m:r>
                            <a:rPr lang="en-US" altLang="zh-CN" b="0" i="1" dirty="0" smtClean="0">
                              <a:latin typeface="Cambria Math" panose="02040503050406030204" pitchFamily="18" charset="0"/>
                            </a:rPr>
                            <m:t>𝑇</m:t>
                          </m:r>
                        </m:sup>
                      </m:sSup>
                      <m:sSup>
                        <m:sSupPr>
                          <m:ctrlPr>
                            <a:rPr lang="en-US" altLang="zh-CN" i="1" dirty="0" smtClean="0">
                              <a:latin typeface="Cambria Math" panose="02040503050406030204" pitchFamily="18" charset="0"/>
                            </a:rPr>
                          </m:ctrlPr>
                        </m:sSupPr>
                        <m:e>
                          <m:r>
                            <a:rPr lang="zh-CN" altLang="en-US" i="1" dirty="0">
                              <a:latin typeface="Cambria Math" panose="02040503050406030204" pitchFamily="18" charset="0"/>
                            </a:rPr>
                            <m:t>𝐑</m:t>
                          </m:r>
                        </m:e>
                        <m:sup>
                          <m:r>
                            <a:rPr lang="en-US" altLang="zh-CN" b="0" i="1" dirty="0" smtClean="0">
                              <a:latin typeface="Cambria Math" panose="02040503050406030204" pitchFamily="18" charset="0"/>
                            </a:rPr>
                            <m:t>𝑇</m:t>
                          </m:r>
                        </m:sup>
                      </m:sSup>
                    </m:oMath>
                  </m:oMathPara>
                </a14:m>
                <a:endParaRPr lang="en-US" altLang="zh-CN" dirty="0">
                  <a:latin typeface="+mn-lt"/>
                </a:endParaRPr>
              </a:p>
              <a:p>
                <a:pPr lvl="1"/>
                <a:r>
                  <a:rPr lang="zh-CN" altLang="en-US" dirty="0">
                    <a:latin typeface="+mn-lt"/>
                  </a:rPr>
                  <a:t>此外，每个高斯函数包含由球谐函数建模的颜色</a:t>
                </a:r>
                <a14:m>
                  <m:oMath xmlns:m="http://schemas.openxmlformats.org/officeDocument/2006/math">
                    <m:r>
                      <a:rPr lang="zh-CN" altLang="en-US" i="1" dirty="0" smtClean="0">
                        <a:latin typeface="Cambria Math" panose="02040503050406030204" pitchFamily="18" charset="0"/>
                      </a:rPr>
                      <m:t>𝐜</m:t>
                    </m:r>
                  </m:oMath>
                </a14:m>
                <a:r>
                  <a:rPr lang="zh-CN" altLang="en-US" dirty="0">
                    <a:latin typeface="+mn-lt"/>
                  </a:rPr>
                  <a:t>和不透明度</a:t>
                </a:r>
                <a14:m>
                  <m:oMath xmlns:m="http://schemas.openxmlformats.org/officeDocument/2006/math">
                    <m:r>
                      <a:rPr lang="en-US" altLang="zh-CN" i="1" dirty="0" smtClean="0">
                        <a:latin typeface="Cambria Math" panose="02040503050406030204" pitchFamily="18" charset="0"/>
                      </a:rPr>
                      <m:t>𝛼</m:t>
                    </m:r>
                  </m:oMath>
                </a14:m>
                <a:r>
                  <a:rPr lang="zh-CN" altLang="en-US" dirty="0">
                    <a:latin typeface="+mn-lt"/>
                  </a:rPr>
                  <a:t>。与使用体绘制的 </a:t>
                </a:r>
                <a:r>
                  <a:rPr lang="en-US" altLang="zh-CN" dirty="0" err="1">
                    <a:latin typeface="+mn-lt"/>
                  </a:rPr>
                  <a:t>NeRF</a:t>
                </a:r>
                <a:r>
                  <a:rPr lang="en-US" altLang="zh-CN" dirty="0">
                    <a:latin typeface="+mn-lt"/>
                  </a:rPr>
                  <a:t> </a:t>
                </a:r>
                <a:r>
                  <a:rPr lang="zh-CN" altLang="en-US" dirty="0">
                    <a:latin typeface="+mn-lt"/>
                  </a:rPr>
                  <a:t>不同，</a:t>
                </a:r>
                <a:r>
                  <a:rPr lang="en-US" altLang="zh-CN" dirty="0">
                    <a:latin typeface="+mn-lt"/>
                  </a:rPr>
                  <a:t>3DGS </a:t>
                </a:r>
                <a:r>
                  <a:rPr lang="zh-CN" altLang="en-US" dirty="0">
                    <a:latin typeface="+mn-lt"/>
                  </a:rPr>
                  <a:t>通过基于图块的光栅化高效地渲染场景。将三维高斯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zh-CN" altLang="en-US" b="1" i="0" dirty="0" smtClean="0">
                        <a:latin typeface="Cambria Math" panose="02040503050406030204" pitchFamily="18" charset="0"/>
                      </a:rPr>
                      <m:t>𝐱</m:t>
                    </m:r>
                    <m:r>
                      <a:rPr lang="en-US" altLang="zh-CN" i="1" dirty="0" smtClean="0">
                        <a:latin typeface="Cambria Math" panose="02040503050406030204" pitchFamily="18" charset="0"/>
                      </a:rPr>
                      <m:t>)</m:t>
                    </m:r>
                  </m:oMath>
                </a14:m>
                <a:r>
                  <a:rPr lang="zh-CN" altLang="en-US" dirty="0">
                    <a:latin typeface="+mn-lt"/>
                  </a:rPr>
                  <a:t>投影到图像平面上的二维高斯</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latin typeface="+mn-lt"/>
                  </a:rPr>
                  <a:t>后，基于图块的光栅化器高效地对二维高斯进行排序，并采用</a:t>
                </a:r>
                <a14:m>
                  <m:oMath xmlns:m="http://schemas.openxmlformats.org/officeDocument/2006/math">
                    <m:r>
                      <a:rPr lang="en-US" altLang="zh-CN" i="1" dirty="0" smtClean="0">
                        <a:latin typeface="Cambria Math" panose="02040503050406030204" pitchFamily="18" charset="0"/>
                      </a:rPr>
                      <m:t>𝛼</m:t>
                    </m:r>
                  </m:oMath>
                </a14:m>
                <a:r>
                  <a:rPr lang="en-US" altLang="zh-CN" dirty="0">
                    <a:latin typeface="+mn-lt"/>
                  </a:rPr>
                  <a:t>-</a:t>
                </a:r>
                <a:r>
                  <a:rPr lang="zh-CN" altLang="en-US" dirty="0">
                    <a:latin typeface="+mn-lt"/>
                  </a:rPr>
                  <a:t>混合进行渲染：</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zh-CN" altLang="en-US" i="1" dirty="0">
                                  <a:latin typeface="Cambria Math" panose="02040503050406030204" pitchFamily="18" charset="0"/>
                                </a:rPr>
                                <m:t>𝐜</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e>
                      </m:nary>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𝜎</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e>
                      </m:nary>
                      <m:r>
                        <a:rPr lang="en-US" altLang="zh-CN" i="1" dirty="0">
                          <a:latin typeface="Cambria Math" panose="02040503050406030204" pitchFamily="18" charset="0"/>
                        </a:rPr>
                        <m:t>𝐺</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m:oMathPara>
                </a14:m>
                <a:endParaRPr lang="en-US" altLang="zh-CN" dirty="0">
                  <a:latin typeface="+mn-lt"/>
                </a:endParaRPr>
              </a:p>
              <a:p>
                <a:pPr marL="0" lvl="1" indent="0">
                  <a:buNone/>
                </a:pPr>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mn-lt"/>
                  </a:rPr>
                  <a:t>是像素位置，</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是排序后的二维高斯数量</a:t>
                </a:r>
                <a:endParaRPr lang="en-US" altLang="zh-CN" dirty="0">
                  <a:latin typeface="+mn-lt"/>
                </a:endParaRPr>
              </a:p>
              <a:p>
                <a:pPr lvl="1"/>
                <a:r>
                  <a:rPr lang="zh-CN" altLang="en-US" dirty="0">
                    <a:latin typeface="+mn-lt"/>
                  </a:rPr>
                  <a:t>在训练过程中，</a:t>
                </a:r>
                <a:r>
                  <a:rPr lang="en-US" altLang="zh-CN" dirty="0">
                    <a:latin typeface="+mn-lt"/>
                  </a:rPr>
                  <a:t>3DGS </a:t>
                </a:r>
                <a:r>
                  <a:rPr lang="zh-CN" altLang="en-US" dirty="0">
                    <a:latin typeface="+mn-lt"/>
                  </a:rPr>
                  <a:t>像 </a:t>
                </a:r>
                <a:r>
                  <a:rPr lang="en-US" altLang="zh-CN" dirty="0" err="1">
                    <a:latin typeface="+mn-lt"/>
                  </a:rPr>
                  <a:t>NeRF</a:t>
                </a:r>
                <a:r>
                  <a:rPr lang="en-US" altLang="zh-CN" dirty="0">
                    <a:latin typeface="+mn-lt"/>
                  </a:rPr>
                  <a:t> </a:t>
                </a:r>
                <a:r>
                  <a:rPr lang="zh-CN" altLang="en-US" dirty="0">
                    <a:latin typeface="+mn-lt"/>
                  </a:rPr>
                  <a:t>一样最小化渲染损失，如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ℒ</m:t>
                        </m:r>
                      </m:e>
                      <m:sub>
                        <m:r>
                          <m:rPr>
                            <m:sty m:val="p"/>
                          </m:rPr>
                          <a:rPr lang="en-US" altLang="zh-CN" i="1">
                            <a:latin typeface="Cambria Math" panose="02040503050406030204" pitchFamily="18" charset="0"/>
                          </a:rPr>
                          <m:t>colo</m:t>
                        </m:r>
                        <m:r>
                          <m:rPr>
                            <m:sty m:val="p"/>
                          </m:rPr>
                          <a:rPr lang="en-US" altLang="zh-CN" i="1" smtClean="0">
                            <a:latin typeface="Cambria Math" panose="02040503050406030204" pitchFamily="18" charset="0"/>
                          </a:rPr>
                          <m:t>r</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𝔼</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a:latin typeface="Cambria Math" panose="02040503050406030204" pitchFamily="18" charset="0"/>
                                      </a:rPr>
                                      <m:t>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𝐂</m:t>
                                        </m:r>
                                      </m:e>
                                      <m:sub>
                                        <m:r>
                                          <a:rPr lang="en-US" altLang="zh-CN" b="0" i="1" smtClean="0">
                                            <a:latin typeface="Cambria Math" panose="02040503050406030204" pitchFamily="18" charset="0"/>
                                          </a:rPr>
                                          <m:t>𝑔𝑡</m:t>
                                        </m:r>
                                      </m:sub>
                                    </m:sSub>
                                  </m:e>
                                </m:d>
                              </m:e>
                              <m:sup>
                                <m:r>
                                  <a:rPr lang="en-US" altLang="zh-CN" b="0" i="1" smtClean="0">
                                    <a:latin typeface="Cambria Math" panose="02040503050406030204" pitchFamily="18" charset="0"/>
                                  </a:rPr>
                                  <m:t>2</m:t>
                                </m:r>
                              </m:sup>
                            </m:sSup>
                          </m:e>
                        </m:d>
                      </m:e>
                    </m:d>
                  </m:oMath>
                </a14:m>
                <a:r>
                  <a:rPr lang="zh-CN" altLang="en-US" dirty="0">
                    <a:latin typeface="+mn-lt"/>
                  </a:rPr>
                  <a:t> 所示</a:t>
                </a:r>
                <a:endParaRPr lang="en-US" altLang="zh-CN" dirty="0">
                  <a:latin typeface="+mn-lt"/>
                </a:endParaRPr>
              </a:p>
              <a:p>
                <a:pPr lvl="1"/>
                <a:r>
                  <a:rPr lang="en-US" altLang="zh-CN" dirty="0">
                    <a:latin typeface="+mn-lt"/>
                  </a:rPr>
                  <a:t>3DGS </a:t>
                </a:r>
                <a:r>
                  <a:rPr lang="zh-CN" altLang="en-US" dirty="0">
                    <a:latin typeface="+mn-lt"/>
                  </a:rPr>
                  <a:t>可以用 </a:t>
                </a:r>
                <a:r>
                  <a:rPr lang="en-US" altLang="zh-CN" dirty="0">
                    <a:latin typeface="+mn-lt"/>
                  </a:rPr>
                  <a:t>SfM </a:t>
                </a:r>
                <a:r>
                  <a:rPr lang="zh-CN" altLang="en-US" dirty="0">
                    <a:latin typeface="+mn-lt"/>
                  </a:rPr>
                  <a:t>或 </a:t>
                </a:r>
                <a:r>
                  <a:rPr lang="en-US" altLang="zh-CN" dirty="0">
                    <a:latin typeface="+mn-lt"/>
                  </a:rPr>
                  <a:t>MVS </a:t>
                </a:r>
                <a:r>
                  <a:rPr lang="zh-CN" altLang="en-US" dirty="0">
                    <a:latin typeface="+mn-lt"/>
                  </a:rPr>
                  <a:t>初始化，其性能优于随机初始化</a:t>
                </a:r>
                <a:endParaRPr lang="en-US" altLang="zh-CN" dirty="0">
                  <a:latin typeface="+mn-lt"/>
                </a:endParaRPr>
              </a:p>
            </p:txBody>
          </p:sp>
        </mc:Choice>
        <mc:Fallback>
          <p:sp>
            <p:nvSpPr>
              <p:cNvPr id="3" name="ee4pContent1">
                <a:extLst>
                  <a:ext uri="{FF2B5EF4-FFF2-40B4-BE49-F238E27FC236}">
                    <a16:creationId xmlns:a16="http://schemas.microsoft.com/office/drawing/2014/main" id="{9A5801C5-B7D8-57CB-1827-4A41D12814DC}"/>
                  </a:ext>
                </a:extLst>
              </p:cNvPr>
              <p:cNvSpPr txBox="1">
                <a:spLocks noRot="1" noChangeAspect="1" noMove="1" noResize="1" noEditPoints="1" noAdjustHandles="1" noChangeArrowheads="1" noChangeShapeType="1" noTextEdit="1"/>
              </p:cNvSpPr>
              <p:nvPr>
                <p:custDataLst>
                  <p:tags r:id="rId2"/>
                </p:custDataLst>
              </p:nvPr>
            </p:nvSpPr>
            <p:spPr>
              <a:xfrm>
                <a:off x="838199" y="1690690"/>
                <a:ext cx="10515599" cy="4528956"/>
              </a:xfrm>
              <a:prstGeom prst="rect">
                <a:avLst/>
              </a:prstGeom>
              <a:blipFill>
                <a:blip r:embed="rId6"/>
                <a:stretch>
                  <a:fillRect l="-232" b="-940"/>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1531648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
        <p:nvSpPr>
          <p:cNvPr id="3" name="ee4pContent1">
            <a:extLst>
              <a:ext uri="{FF2B5EF4-FFF2-40B4-BE49-F238E27FC236}">
                <a16:creationId xmlns:a16="http://schemas.microsoft.com/office/drawing/2014/main" id="{9A5801C5-B7D8-57CB-1827-4A41D12814DC}"/>
              </a:ext>
            </a:extLst>
          </p:cNvPr>
          <p:cNvSpPr txBox="1">
            <a:spLocks/>
          </p:cNvSpPr>
          <p:nvPr>
            <p:custDataLst>
              <p:tags r:id="rId2"/>
            </p:custDataLst>
          </p:nvPr>
        </p:nvSpPr>
        <p:spPr>
          <a:xfrm>
            <a:off x="838199" y="1690690"/>
            <a:ext cx="10515599" cy="38129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受基于 </a:t>
            </a:r>
            <a:r>
              <a:rPr lang="en-US" altLang="zh-CN" dirty="0" err="1">
                <a:latin typeface="+mn-lt"/>
              </a:rPr>
              <a:t>NeRF</a:t>
            </a:r>
            <a:r>
              <a:rPr lang="en-US" altLang="zh-CN" dirty="0">
                <a:latin typeface="+mn-lt"/>
              </a:rPr>
              <a:t> </a:t>
            </a:r>
            <a:r>
              <a:rPr lang="zh-CN" altLang="en-US" dirty="0">
                <a:latin typeface="+mn-lt"/>
              </a:rPr>
              <a:t>的 </a:t>
            </a:r>
            <a:r>
              <a:rPr lang="en-US" altLang="zh-CN" dirty="0">
                <a:latin typeface="+mn-lt"/>
              </a:rPr>
              <a:t>MVS </a:t>
            </a:r>
            <a:r>
              <a:rPr lang="zh-CN" altLang="en-US" dirty="0">
                <a:latin typeface="+mn-lt"/>
              </a:rPr>
              <a:t>方法的启发，研究人员尝试将 </a:t>
            </a:r>
            <a:r>
              <a:rPr lang="en-US" altLang="zh-CN" dirty="0">
                <a:latin typeface="+mn-lt"/>
              </a:rPr>
              <a:t>3DGS </a:t>
            </a:r>
            <a:r>
              <a:rPr lang="zh-CN" altLang="en-US" dirty="0">
                <a:latin typeface="+mn-lt"/>
              </a:rPr>
              <a:t>应用于重建</a:t>
            </a:r>
            <a:endParaRPr lang="en-US" altLang="zh-CN" dirty="0">
              <a:latin typeface="+mn-lt"/>
            </a:endParaRPr>
          </a:p>
          <a:p>
            <a:pPr lvl="1"/>
            <a:r>
              <a:rPr lang="zh-CN" altLang="en-US" dirty="0">
                <a:latin typeface="+mn-lt"/>
              </a:rPr>
              <a:t>尽管 </a:t>
            </a:r>
            <a:r>
              <a:rPr lang="en-US" altLang="zh-CN" dirty="0">
                <a:latin typeface="+mn-lt"/>
              </a:rPr>
              <a:t>3DGS </a:t>
            </a:r>
            <a:r>
              <a:rPr lang="zh-CN" altLang="en-US" dirty="0">
                <a:latin typeface="+mn-lt"/>
              </a:rPr>
              <a:t>达到了高质量的新视角合成，但由于没有使用显式的几何约束，并且由于三维协方差，三维高斯与实际表面并不对应良好，因此恢复高质量几何图形具有挑战性</a:t>
            </a:r>
            <a:endParaRPr lang="en-US" altLang="zh-CN" dirty="0">
              <a:latin typeface="+mn-lt"/>
            </a:endParaRPr>
          </a:p>
          <a:p>
            <a:pPr lvl="1"/>
            <a:r>
              <a:rPr lang="en-US" altLang="zh-CN" dirty="0" err="1">
                <a:latin typeface="+mn-lt"/>
              </a:rPr>
              <a:t>SuGaR</a:t>
            </a:r>
            <a:r>
              <a:rPr lang="en-US" altLang="zh-CN" dirty="0">
                <a:latin typeface="+mn-lt"/>
              </a:rPr>
              <a:t> </a:t>
            </a:r>
            <a:r>
              <a:rPr lang="zh-CN" altLang="en-US" dirty="0">
                <a:latin typeface="+mn-lt"/>
              </a:rPr>
              <a:t>引入了一个几何正则化项，鼓励三维高斯在场景表面上良好对齐，以便高斯可以更好地贡献于场景几何。为了重建网格，</a:t>
            </a:r>
            <a:r>
              <a:rPr lang="en-US" altLang="zh-CN" dirty="0" err="1">
                <a:latin typeface="+mn-lt"/>
              </a:rPr>
              <a:t>SuGaR</a:t>
            </a:r>
            <a:r>
              <a:rPr lang="en-US" altLang="zh-CN" dirty="0">
                <a:latin typeface="+mn-lt"/>
              </a:rPr>
              <a:t> </a:t>
            </a:r>
            <a:r>
              <a:rPr lang="zh-CN" altLang="en-US" dirty="0">
                <a:latin typeface="+mn-lt"/>
              </a:rPr>
              <a:t>在根据三维高斯计算的密度等值面上采样三维点，然后对这些点运行泊松重建</a:t>
            </a:r>
            <a:endParaRPr lang="en-US" altLang="zh-CN" dirty="0">
              <a:latin typeface="+mn-lt"/>
            </a:endParaRPr>
          </a:p>
          <a:p>
            <a:pPr lvl="1"/>
            <a:r>
              <a:rPr lang="en-US" altLang="zh-CN" dirty="0" err="1">
                <a:latin typeface="+mn-lt"/>
              </a:rPr>
              <a:t>NeuSG</a:t>
            </a:r>
            <a:r>
              <a:rPr lang="en-US" altLang="zh-CN" dirty="0">
                <a:latin typeface="+mn-lt"/>
              </a:rPr>
              <a:t> </a:t>
            </a:r>
            <a:r>
              <a:rPr lang="zh-CN" altLang="en-US" dirty="0">
                <a:latin typeface="+mn-lt"/>
              </a:rPr>
              <a:t>联合训练基于 </a:t>
            </a:r>
            <a:r>
              <a:rPr lang="en-US" altLang="zh-CN" dirty="0" err="1">
                <a:latin typeface="+mn-lt"/>
              </a:rPr>
              <a:t>NeRF</a:t>
            </a:r>
            <a:r>
              <a:rPr lang="en-US" altLang="zh-CN" dirty="0">
                <a:latin typeface="+mn-lt"/>
              </a:rPr>
              <a:t> </a:t>
            </a:r>
            <a:r>
              <a:rPr lang="zh-CN" altLang="en-US" dirty="0">
                <a:latin typeface="+mn-lt"/>
              </a:rPr>
              <a:t>的方法 </a:t>
            </a:r>
            <a:r>
              <a:rPr lang="en-US" altLang="zh-CN" dirty="0" err="1">
                <a:latin typeface="+mn-lt"/>
              </a:rPr>
              <a:t>Neuralangelo</a:t>
            </a:r>
            <a:r>
              <a:rPr lang="en-US" altLang="zh-CN" dirty="0">
                <a:latin typeface="+mn-lt"/>
              </a:rPr>
              <a:t> </a:t>
            </a:r>
            <a:r>
              <a:rPr lang="zh-CN" altLang="en-US" dirty="0">
                <a:latin typeface="+mn-lt"/>
              </a:rPr>
              <a:t>和 </a:t>
            </a:r>
            <a:r>
              <a:rPr lang="en-US" altLang="zh-CN" dirty="0">
                <a:latin typeface="+mn-lt"/>
              </a:rPr>
              <a:t>3DGS</a:t>
            </a:r>
            <a:r>
              <a:rPr lang="zh-CN" altLang="en-US" dirty="0">
                <a:latin typeface="+mn-lt"/>
              </a:rPr>
              <a:t>。在训练过程中，来自 </a:t>
            </a:r>
            <a:r>
              <a:rPr lang="en-US" altLang="zh-CN" dirty="0" err="1">
                <a:latin typeface="+mn-lt"/>
              </a:rPr>
              <a:t>Neuralangelo</a:t>
            </a:r>
            <a:r>
              <a:rPr lang="en-US" altLang="zh-CN" dirty="0">
                <a:latin typeface="+mn-lt"/>
              </a:rPr>
              <a:t> </a:t>
            </a:r>
            <a:r>
              <a:rPr lang="zh-CN" altLang="en-US" dirty="0">
                <a:latin typeface="+mn-lt"/>
              </a:rPr>
              <a:t>的 </a:t>
            </a:r>
            <a:r>
              <a:rPr lang="en-US" altLang="zh-CN" dirty="0">
                <a:latin typeface="+mn-lt"/>
              </a:rPr>
              <a:t>SDF </a:t>
            </a:r>
            <a:r>
              <a:rPr lang="zh-CN" altLang="en-US" dirty="0">
                <a:latin typeface="+mn-lt"/>
              </a:rPr>
              <a:t>场的法线正则化了三维高斯的旋转，而 </a:t>
            </a:r>
            <a:r>
              <a:rPr lang="en-US" altLang="zh-CN" dirty="0">
                <a:latin typeface="+mn-lt"/>
              </a:rPr>
              <a:t>SDF </a:t>
            </a:r>
            <a:r>
              <a:rPr lang="zh-CN" altLang="en-US" dirty="0">
                <a:latin typeface="+mn-lt"/>
              </a:rPr>
              <a:t>场则被正则化以确保 </a:t>
            </a:r>
            <a:r>
              <a:rPr lang="en-US" altLang="zh-CN" dirty="0">
                <a:latin typeface="+mn-lt"/>
              </a:rPr>
              <a:t>SDF </a:t>
            </a:r>
            <a:r>
              <a:rPr lang="zh-CN" altLang="en-US" dirty="0">
                <a:latin typeface="+mn-lt"/>
              </a:rPr>
              <a:t>值在三维高斯的位置接近于零</a:t>
            </a:r>
            <a:endParaRPr lang="en-US" altLang="zh-CN" dirty="0">
              <a:latin typeface="+mn-lt"/>
            </a:endParaRPr>
          </a:p>
          <a:p>
            <a:pPr lvl="1"/>
            <a:r>
              <a:rPr lang="en-US" altLang="zh-CN" dirty="0">
                <a:latin typeface="+mn-lt"/>
              </a:rPr>
              <a:t>2DGS </a:t>
            </a:r>
            <a:r>
              <a:rPr lang="zh-CN" altLang="en-US" dirty="0">
                <a:latin typeface="+mn-lt"/>
              </a:rPr>
              <a:t>通过将三维基元建模为曲面单元（切平面裁剪）并利用 </a:t>
            </a:r>
            <a:r>
              <a:rPr lang="en-US" altLang="zh-CN" dirty="0">
                <a:latin typeface="+mn-lt"/>
              </a:rPr>
              <a:t>TSDF </a:t>
            </a:r>
            <a:r>
              <a:rPr lang="zh-CN" altLang="en-US" dirty="0">
                <a:latin typeface="+mn-lt"/>
              </a:rPr>
              <a:t>融合将渲染的深度图融合到网格中，进一步提高了表面精度</a:t>
            </a:r>
            <a:endParaRPr lang="en-US" altLang="zh-CN" dirty="0">
              <a:latin typeface="+mn-lt"/>
            </a:endParaRPr>
          </a:p>
          <a:p>
            <a:pPr lvl="1"/>
            <a:r>
              <a:rPr lang="en-US" altLang="zh-CN" dirty="0">
                <a:latin typeface="+mn-lt"/>
              </a:rPr>
              <a:t>PGSR </a:t>
            </a:r>
            <a:r>
              <a:rPr lang="zh-CN" altLang="en-US" dirty="0">
                <a:latin typeface="+mn-lt"/>
              </a:rPr>
              <a:t>从渲染距离和渲染法线中提取无偏差的深度图作为强大的几何先验，并通过利用局部平面假设和边缘约束来正则化该先验，从而强制执行多视图几何一致性</a:t>
            </a:r>
            <a:endParaRPr lang="en-US" altLang="zh-CN" dirty="0">
              <a:latin typeface="+mn-lt"/>
            </a:endParaRPr>
          </a:p>
          <a:p>
            <a:pPr lvl="1"/>
            <a:r>
              <a:rPr lang="en-US" altLang="zh-CN" dirty="0" err="1">
                <a:latin typeface="+mn-lt"/>
              </a:rPr>
              <a:t>RaDe</a:t>
            </a:r>
            <a:r>
              <a:rPr lang="en-US" altLang="zh-CN" dirty="0">
                <a:latin typeface="+mn-lt"/>
              </a:rPr>
              <a:t>-GS </a:t>
            </a:r>
            <a:r>
              <a:rPr lang="zh-CN" altLang="en-US" dirty="0">
                <a:latin typeface="+mn-lt"/>
              </a:rPr>
              <a:t>也通过精确建模深度和法线，而不是原始</a:t>
            </a:r>
            <a:r>
              <a:rPr lang="en-US" altLang="zh-CN" dirty="0">
                <a:latin typeface="+mn-lt"/>
              </a:rPr>
              <a:t>3DGS</a:t>
            </a:r>
            <a:r>
              <a:rPr lang="zh-CN" altLang="en-US" dirty="0">
                <a:latin typeface="+mn-lt"/>
              </a:rPr>
              <a:t>中易于出错的近似投影，来提高几何质量。然而，仍然需要探索如何从基于高斯的表示中检索良好的几何信息</a:t>
            </a:r>
            <a:endParaRPr lang="en-US" altLang="zh-CN" dirty="0">
              <a:latin typeface="+mn-lt"/>
            </a:endParaRPr>
          </a:p>
        </p:txBody>
      </p:sp>
    </p:spTree>
    <p:extLst>
      <p:ext uri="{BB962C8B-B14F-4D97-AF65-F5344CB8AC3E}">
        <p14:creationId xmlns:p14="http://schemas.microsoft.com/office/powerpoint/2010/main" val="203451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a:t>
            </a:r>
            <a:r>
              <a:rPr lang="zh-CN" altLang="en-US" dirty="0">
                <a:solidFill>
                  <a:srgbClr val="FF0000"/>
                </a:solidFill>
                <a:latin typeface="+mn-lt"/>
              </a:rPr>
              <a:t>光照变化</a:t>
            </a:r>
            <a:r>
              <a:rPr lang="zh-CN" altLang="en-US" dirty="0">
                <a:latin typeface="+mn-lt"/>
              </a:rPr>
              <a:t>、</a:t>
            </a:r>
            <a:r>
              <a:rPr lang="zh-CN" altLang="en-US" dirty="0">
                <a:solidFill>
                  <a:srgbClr val="FF0000"/>
                </a:solidFill>
                <a:latin typeface="+mn-lt"/>
              </a:rPr>
              <a:t>低纹理区域</a:t>
            </a:r>
            <a:r>
              <a:rPr lang="zh-CN" altLang="en-US" dirty="0">
                <a:latin typeface="+mn-lt"/>
              </a:rPr>
              <a:t>和</a:t>
            </a:r>
            <a:r>
              <a:rPr lang="zh-CN" altLang="en-US" dirty="0">
                <a:solidFill>
                  <a:srgbClr val="FF0000"/>
                </a:solidFill>
                <a:latin typeface="+mn-lt"/>
              </a:rPr>
              <a:t>非朗伯表面</a:t>
            </a:r>
            <a:endParaRPr lang="en-US" dirty="0">
              <a:solidFill>
                <a:srgbClr val="FF0000"/>
              </a:solidFill>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87</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82</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
        <p:nvSpPr>
          <p:cNvPr id="3" name="ee4pContent1">
            <a:extLst>
              <a:ext uri="{FF2B5EF4-FFF2-40B4-BE49-F238E27FC236}">
                <a16:creationId xmlns:a16="http://schemas.microsoft.com/office/drawing/2014/main" id="{4A24E802-FD8C-A9B8-0A03-40CDAE82357B}"/>
              </a:ext>
            </a:extLst>
          </p:cNvPr>
          <p:cNvSpPr txBox="1">
            <a:spLocks/>
          </p:cNvSpPr>
          <p:nvPr>
            <p:custDataLst>
              <p:tags r:id="rId2"/>
            </p:custDataLst>
          </p:nvPr>
        </p:nvSpPr>
        <p:spPr>
          <a:xfrm>
            <a:off x="838199" y="1690690"/>
            <a:ext cx="10515599" cy="44944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在三维重建和三维生成中，最近一个突出的趋势是从大规模三维数据集（例如 </a:t>
            </a:r>
            <a:r>
              <a:rPr lang="en-US" altLang="zh-CN" dirty="0" err="1">
                <a:latin typeface="+mn-lt"/>
              </a:rPr>
              <a:t>Objaverse</a:t>
            </a:r>
            <a:r>
              <a:rPr lang="zh-CN" altLang="en-US" dirty="0">
                <a:latin typeface="+mn-lt"/>
              </a:rPr>
              <a:t>）直接学习三维表示</a:t>
            </a:r>
            <a:endParaRPr lang="en-US" altLang="zh-CN" dirty="0">
              <a:latin typeface="+mn-lt"/>
            </a:endParaRPr>
          </a:p>
          <a:p>
            <a:pPr lvl="1"/>
            <a:r>
              <a:rPr lang="zh-CN" altLang="en-US" dirty="0">
                <a:latin typeface="+mn-lt"/>
              </a:rPr>
              <a:t>这些方法通常采用大规模 </a:t>
            </a:r>
            <a:r>
              <a:rPr lang="en-US" altLang="zh-CN" dirty="0">
                <a:latin typeface="+mn-lt"/>
              </a:rPr>
              <a:t>Transformer</a:t>
            </a:r>
            <a:r>
              <a:rPr lang="zh-CN" altLang="en-US" dirty="0">
                <a:latin typeface="+mn-lt"/>
              </a:rPr>
              <a:t>，根据各种输入生成三维表示，包括单幅图像、文本描述、姿态多视图图像和非姿态多视图图像</a:t>
            </a:r>
            <a:endParaRPr lang="en-US" altLang="zh-CN" dirty="0">
              <a:latin typeface="+mn-lt"/>
            </a:endParaRPr>
          </a:p>
          <a:p>
            <a:pPr lvl="2"/>
            <a:r>
              <a:rPr lang="en-US" altLang="zh-CN" dirty="0">
                <a:latin typeface="+mn-lt"/>
              </a:rPr>
              <a:t>LRM </a:t>
            </a:r>
            <a:r>
              <a:rPr lang="zh-CN" altLang="en-US" dirty="0">
                <a:latin typeface="+mn-lt"/>
              </a:rPr>
              <a:t>使用基于 </a:t>
            </a:r>
            <a:r>
              <a:rPr lang="en-US" altLang="zh-CN" dirty="0">
                <a:latin typeface="+mn-lt"/>
              </a:rPr>
              <a:t>Transformer </a:t>
            </a:r>
            <a:r>
              <a:rPr lang="zh-CN" altLang="en-US" dirty="0">
                <a:latin typeface="+mn-lt"/>
              </a:rPr>
              <a:t>的前馈网络从单幅图像回归三维物体。具体来说，它预测三平面表示的特征，随后将其转换为类似于 </a:t>
            </a:r>
            <a:r>
              <a:rPr lang="en-US" altLang="zh-CN" dirty="0" err="1">
                <a:latin typeface="+mn-lt"/>
              </a:rPr>
              <a:t>NeRF</a:t>
            </a:r>
            <a:r>
              <a:rPr lang="en-US" altLang="zh-CN" dirty="0">
                <a:latin typeface="+mn-lt"/>
              </a:rPr>
              <a:t> </a:t>
            </a:r>
            <a:r>
              <a:rPr lang="zh-CN" altLang="en-US" dirty="0">
                <a:latin typeface="+mn-lt"/>
              </a:rPr>
              <a:t>的辐射场</a:t>
            </a:r>
            <a:endParaRPr lang="en-US" altLang="zh-CN" dirty="0">
              <a:latin typeface="+mn-lt"/>
            </a:endParaRPr>
          </a:p>
          <a:p>
            <a:pPr lvl="1"/>
            <a:r>
              <a:rPr lang="zh-CN" altLang="en-US" dirty="0">
                <a:latin typeface="+mn-lt"/>
              </a:rPr>
              <a:t>大型前馈模型也可以与三维高斯散点结合使用，其中它们直接从姿态多视图输入生成三维高斯点。常用的方法不是直接预测三维高斯位置（这是一个高度不适定问题），而是使用每个像素对齐的普吕克射线嵌入，并预测输入视图每个像素的深度。因此，这种设计要求输入视图覆盖物体的很大范围</a:t>
            </a:r>
            <a:endParaRPr lang="en-US" altLang="zh-CN" dirty="0">
              <a:latin typeface="+mn-lt"/>
            </a:endParaRPr>
          </a:p>
          <a:p>
            <a:pPr lvl="2"/>
            <a:r>
              <a:rPr lang="zh-CN" altLang="en-US" dirty="0">
                <a:latin typeface="+mn-lt"/>
              </a:rPr>
              <a:t>最近，</a:t>
            </a:r>
            <a:r>
              <a:rPr lang="en-US" altLang="zh-CN" dirty="0">
                <a:latin typeface="+mn-lt"/>
              </a:rPr>
              <a:t>DUSt3R </a:t>
            </a:r>
            <a:r>
              <a:rPr lang="zh-CN" altLang="en-US" dirty="0">
                <a:latin typeface="+mn-lt"/>
              </a:rPr>
              <a:t>直接从未校准的图像对预测像素对齐的点坐标。使用视觉 </a:t>
            </a:r>
            <a:r>
              <a:rPr lang="en-US" altLang="zh-CN" dirty="0">
                <a:latin typeface="+mn-lt"/>
              </a:rPr>
              <a:t>Transformer </a:t>
            </a:r>
            <a:r>
              <a:rPr lang="zh-CN" altLang="en-US" dirty="0">
                <a:latin typeface="+mn-lt"/>
              </a:rPr>
              <a:t>提取图像符元表示后，两个 </a:t>
            </a:r>
            <a:r>
              <a:rPr lang="en-US" altLang="zh-CN" dirty="0">
                <a:latin typeface="+mn-lt"/>
              </a:rPr>
              <a:t>Transformer </a:t>
            </a:r>
            <a:r>
              <a:rPr lang="zh-CN" altLang="en-US" dirty="0">
                <a:latin typeface="+mn-lt"/>
              </a:rPr>
              <a:t>解码器通过交叉注意力交换符元表示的信息，然后回归第一幅图像坐标系中每个像素的三维点。可以使用点云执行许多下游任务，例如点匹配、定位、内在和相对姿态估计。</a:t>
            </a:r>
            <a:endParaRPr lang="en-US" altLang="zh-CN" dirty="0">
              <a:latin typeface="+mn-lt"/>
            </a:endParaRPr>
          </a:p>
          <a:p>
            <a:pPr lvl="2"/>
            <a:r>
              <a:rPr lang="en-US" altLang="zh-CN" dirty="0">
                <a:latin typeface="+mn-lt"/>
              </a:rPr>
              <a:t>MASt3R </a:t>
            </a:r>
            <a:r>
              <a:rPr lang="zh-CN" altLang="en-US" dirty="0">
                <a:latin typeface="+mn-lt"/>
              </a:rPr>
              <a:t>直接扩展自 </a:t>
            </a:r>
            <a:r>
              <a:rPr lang="en-US" altLang="zh-CN" dirty="0">
                <a:latin typeface="+mn-lt"/>
              </a:rPr>
              <a:t>DUSt3R</a:t>
            </a:r>
            <a:r>
              <a:rPr lang="zh-CN" altLang="en-US" dirty="0">
                <a:latin typeface="+mn-lt"/>
              </a:rPr>
              <a:t>，专注于多视图图像特征描述和匹配的特定应用。它在 </a:t>
            </a:r>
            <a:r>
              <a:rPr lang="en-US" altLang="zh-CN" dirty="0">
                <a:latin typeface="+mn-lt"/>
              </a:rPr>
              <a:t>DUSt3R </a:t>
            </a:r>
            <a:r>
              <a:rPr lang="zh-CN" altLang="en-US" dirty="0">
                <a:latin typeface="+mn-lt"/>
              </a:rPr>
              <a:t>的架构之上利用了一个额外的匹配头来提升基于特征匹配的性能。 通过建立密集对应关系，</a:t>
            </a:r>
            <a:r>
              <a:rPr lang="en-US" altLang="zh-CN" dirty="0">
                <a:latin typeface="+mn-lt"/>
              </a:rPr>
              <a:t>MASt3R </a:t>
            </a:r>
            <a:r>
              <a:rPr lang="zh-CN" altLang="en-US" dirty="0">
                <a:latin typeface="+mn-lt"/>
              </a:rPr>
              <a:t>实现了与 </a:t>
            </a:r>
            <a:r>
              <a:rPr lang="en-US" altLang="zh-CN" dirty="0" err="1">
                <a:latin typeface="+mn-lt"/>
              </a:rPr>
              <a:t>MVSNet</a:t>
            </a:r>
            <a:r>
              <a:rPr lang="en-US" altLang="zh-CN" dirty="0">
                <a:latin typeface="+mn-lt"/>
              </a:rPr>
              <a:t> </a:t>
            </a:r>
            <a:r>
              <a:rPr lang="zh-CN" altLang="en-US" dirty="0">
                <a:latin typeface="+mn-lt"/>
              </a:rPr>
              <a:t>相当的重建质量</a:t>
            </a:r>
            <a:endParaRPr lang="en-US" altLang="zh-CN" dirty="0">
              <a:latin typeface="+mn-lt"/>
            </a:endParaRPr>
          </a:p>
          <a:p>
            <a:pPr lvl="2"/>
            <a:r>
              <a:rPr lang="en-US" altLang="zh-CN" dirty="0">
                <a:latin typeface="+mn-lt"/>
              </a:rPr>
              <a:t>Spann3R </a:t>
            </a:r>
            <a:r>
              <a:rPr lang="zh-CN" altLang="en-US" dirty="0">
                <a:latin typeface="+mn-lt"/>
              </a:rPr>
              <a:t>管理着一个外部空间存储器来跟踪 </a:t>
            </a:r>
            <a:r>
              <a:rPr lang="en-US" altLang="zh-CN" dirty="0">
                <a:latin typeface="+mn-lt"/>
              </a:rPr>
              <a:t>DUSt3R </a:t>
            </a:r>
            <a:r>
              <a:rPr lang="zh-CN" altLang="en-US" dirty="0">
                <a:latin typeface="+mn-lt"/>
              </a:rPr>
              <a:t>产生的所有先前相关的</a:t>
            </a:r>
            <a:r>
              <a:rPr lang="en-US" altLang="zh-CN" dirty="0">
                <a:latin typeface="+mn-lt"/>
              </a:rPr>
              <a:t>3D</a:t>
            </a:r>
            <a:r>
              <a:rPr lang="zh-CN" altLang="en-US" dirty="0">
                <a:latin typeface="+mn-lt"/>
              </a:rPr>
              <a:t>信息，然后查询这个空间存储器来预测</a:t>
            </a:r>
            <a:r>
              <a:rPr lang="en-US" altLang="zh-CN" dirty="0">
                <a:latin typeface="+mn-lt"/>
              </a:rPr>
              <a:t>3D</a:t>
            </a:r>
            <a:r>
              <a:rPr lang="zh-CN" altLang="en-US" dirty="0">
                <a:latin typeface="+mn-lt"/>
              </a:rPr>
              <a:t>结构</a:t>
            </a:r>
            <a:endParaRPr lang="en-US" altLang="zh-CN" dirty="0">
              <a:latin typeface="+mn-lt"/>
            </a:endParaRPr>
          </a:p>
        </p:txBody>
      </p:sp>
    </p:spTree>
    <p:extLst>
      <p:ext uri="{BB962C8B-B14F-4D97-AF65-F5344CB8AC3E}">
        <p14:creationId xmlns:p14="http://schemas.microsoft.com/office/powerpoint/2010/main" val="19869402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117</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96</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pic>
        <p:nvPicPr>
          <p:cNvPr id="3" name="图片 2">
            <a:extLst>
              <a:ext uri="{FF2B5EF4-FFF2-40B4-BE49-F238E27FC236}">
                <a16:creationId xmlns:a16="http://schemas.microsoft.com/office/drawing/2014/main" id="{30ADC7F0-10B4-BF68-8CAB-8367CB639C03}"/>
              </a:ext>
            </a:extLst>
          </p:cNvPr>
          <p:cNvPicPr>
            <a:picLocks noChangeAspect="1"/>
          </p:cNvPicPr>
          <p:nvPr/>
        </p:nvPicPr>
        <p:blipFill>
          <a:blip r:embed="rId5"/>
          <a:stretch>
            <a:fillRect/>
          </a:stretch>
        </p:blipFill>
        <p:spPr>
          <a:xfrm>
            <a:off x="1110287" y="1690688"/>
            <a:ext cx="9971426" cy="5167312"/>
          </a:xfrm>
          <a:prstGeom prst="rect">
            <a:avLst/>
          </a:prstGeom>
        </p:spPr>
      </p:pic>
    </p:spTree>
    <p:extLst>
      <p:ext uri="{BB962C8B-B14F-4D97-AF65-F5344CB8AC3E}">
        <p14:creationId xmlns:p14="http://schemas.microsoft.com/office/powerpoint/2010/main" val="39386140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
        <p:nvSpPr>
          <p:cNvPr id="5" name="ee4pContent1">
            <a:extLst>
              <a:ext uri="{FF2B5EF4-FFF2-40B4-BE49-F238E27FC236}">
                <a16:creationId xmlns:a16="http://schemas.microsoft.com/office/drawing/2014/main" id="{A09B0854-696A-61F0-1777-B593B314344E}"/>
              </a:ext>
            </a:extLst>
          </p:cNvPr>
          <p:cNvSpPr txBox="1">
            <a:spLocks/>
          </p:cNvSpPr>
          <p:nvPr>
            <p:custDataLst>
              <p:tags r:id="rId2"/>
            </p:custDataLst>
          </p:nvPr>
        </p:nvSpPr>
        <p:spPr>
          <a:xfrm>
            <a:off x="838200" y="2191019"/>
            <a:ext cx="10515600" cy="18806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上表总结了在线多视角立体视觉 </a:t>
            </a:r>
            <a:r>
              <a:rPr lang="en-US" altLang="zh-CN" dirty="0">
                <a:latin typeface="+mn-lt"/>
              </a:rPr>
              <a:t>(MVS) </a:t>
            </a:r>
            <a:r>
              <a:rPr lang="zh-CN" altLang="en-US" dirty="0">
                <a:latin typeface="+mn-lt"/>
              </a:rPr>
              <a:t>方法的定量结果</a:t>
            </a:r>
            <a:endParaRPr lang="en-US" altLang="zh-CN" dirty="0">
              <a:latin typeface="+mn-lt"/>
            </a:endParaRPr>
          </a:p>
          <a:p>
            <a:pPr lvl="1"/>
            <a:r>
              <a:rPr lang="zh-CN" altLang="en-US" dirty="0">
                <a:latin typeface="+mn-lt"/>
              </a:rPr>
              <a:t>通常，在线</a:t>
            </a:r>
            <a:r>
              <a:rPr lang="en-US" altLang="zh-CN" dirty="0">
                <a:latin typeface="+mn-lt"/>
              </a:rPr>
              <a:t>MVS</a:t>
            </a:r>
            <a:r>
              <a:rPr lang="zh-CN" altLang="en-US" dirty="0">
                <a:latin typeface="+mn-lt"/>
              </a:rPr>
              <a:t>方法在 </a:t>
            </a:r>
            <a:r>
              <a:rPr lang="en-US" altLang="zh-CN" dirty="0" err="1">
                <a:latin typeface="+mn-lt"/>
              </a:rPr>
              <a:t>ScanNet</a:t>
            </a:r>
            <a:r>
              <a:rPr lang="en-US" altLang="zh-CN" dirty="0">
                <a:latin typeface="+mn-lt"/>
              </a:rPr>
              <a:t> </a:t>
            </a:r>
            <a:r>
              <a:rPr lang="zh-CN" altLang="en-US" dirty="0">
                <a:latin typeface="+mn-lt"/>
              </a:rPr>
              <a:t>上进行训练，然后在 </a:t>
            </a:r>
            <a:r>
              <a:rPr lang="en-US" altLang="zh-CN" dirty="0" err="1">
                <a:latin typeface="+mn-lt"/>
              </a:rPr>
              <a:t>ScanNet</a:t>
            </a:r>
            <a:r>
              <a:rPr lang="en-US" altLang="zh-CN" dirty="0">
                <a:latin typeface="+mn-lt"/>
              </a:rPr>
              <a:t> </a:t>
            </a:r>
            <a:r>
              <a:rPr lang="zh-CN" altLang="en-US" dirty="0">
                <a:latin typeface="+mn-lt"/>
              </a:rPr>
              <a:t>和 </a:t>
            </a:r>
            <a:r>
              <a:rPr lang="en-US" altLang="zh-CN" dirty="0">
                <a:latin typeface="+mn-lt"/>
              </a:rPr>
              <a:t>7-Scenes </a:t>
            </a:r>
            <a:r>
              <a:rPr lang="zh-CN" altLang="en-US" dirty="0">
                <a:latin typeface="+mn-lt"/>
              </a:rPr>
              <a:t>上进行评估</a:t>
            </a:r>
            <a:endParaRPr lang="en-US" altLang="zh-CN" dirty="0">
              <a:latin typeface="+mn-lt"/>
            </a:endParaRPr>
          </a:p>
          <a:p>
            <a:pPr lvl="1"/>
            <a:r>
              <a:rPr lang="zh-CN" altLang="en-US" dirty="0">
                <a:latin typeface="+mn-lt"/>
              </a:rPr>
              <a:t>通过将时间信息融入深度估计，</a:t>
            </a:r>
            <a:r>
              <a:rPr lang="en-US" altLang="zh-CN" dirty="0">
                <a:latin typeface="+mn-lt"/>
              </a:rPr>
              <a:t>GP-MVS</a:t>
            </a:r>
            <a:r>
              <a:rPr lang="zh-CN" altLang="en-US" dirty="0">
                <a:latin typeface="+mn-lt"/>
              </a:rPr>
              <a:t>、</a:t>
            </a:r>
            <a:r>
              <a:rPr lang="en-US" altLang="zh-CN" dirty="0" err="1">
                <a:latin typeface="+mn-lt"/>
              </a:rPr>
              <a:t>MaGNet</a:t>
            </a:r>
            <a:r>
              <a:rPr lang="zh-CN" altLang="en-US" dirty="0">
                <a:latin typeface="+mn-lt"/>
              </a:rPr>
              <a:t>、</a:t>
            </a:r>
            <a:r>
              <a:rPr lang="en-US" altLang="zh-CN" dirty="0" err="1">
                <a:latin typeface="+mn-lt"/>
              </a:rPr>
              <a:t>DeepVideoMVS</a:t>
            </a:r>
            <a:r>
              <a:rPr lang="en-US" altLang="zh-CN" dirty="0">
                <a:latin typeface="+mn-lt"/>
              </a:rPr>
              <a:t> </a:t>
            </a:r>
            <a:r>
              <a:rPr lang="zh-CN" altLang="en-US" dirty="0">
                <a:latin typeface="+mn-lt"/>
              </a:rPr>
              <a:t>取得了比 </a:t>
            </a:r>
            <a:r>
              <a:rPr lang="en-US" altLang="zh-CN" dirty="0">
                <a:latin typeface="+mn-lt"/>
              </a:rPr>
              <a:t>MVDepthNet </a:t>
            </a:r>
            <a:r>
              <a:rPr lang="zh-CN" altLang="en-US" dirty="0">
                <a:latin typeface="+mn-lt"/>
              </a:rPr>
              <a:t>更好的性能。然而，这通常会增加网络复杂度</a:t>
            </a:r>
            <a:endParaRPr lang="en-US" altLang="zh-CN" dirty="0">
              <a:latin typeface="+mn-lt"/>
            </a:endParaRPr>
          </a:p>
          <a:p>
            <a:pPr lvl="1"/>
            <a:r>
              <a:rPr lang="en-US" altLang="zh-CN" dirty="0" err="1">
                <a:latin typeface="+mn-lt"/>
              </a:rPr>
              <a:t>SimpleRecon</a:t>
            </a:r>
            <a:r>
              <a:rPr lang="en-US" altLang="zh-CN" dirty="0">
                <a:latin typeface="+mn-lt"/>
              </a:rPr>
              <a:t> </a:t>
            </a:r>
            <a:r>
              <a:rPr lang="zh-CN" altLang="en-US" dirty="0">
                <a:latin typeface="+mn-lt"/>
              </a:rPr>
              <a:t>并没有采用时间融合，而是将易于获取的元数据注入代价体积中，并在</a:t>
            </a:r>
            <a:r>
              <a:rPr lang="en-US" altLang="zh-CN" dirty="0" err="1">
                <a:latin typeface="+mn-lt"/>
              </a:rPr>
              <a:t>ScanNet</a:t>
            </a:r>
            <a:r>
              <a:rPr lang="zh-CN" altLang="en-US" dirty="0">
                <a:latin typeface="+mn-lt"/>
              </a:rPr>
              <a:t>和</a:t>
            </a:r>
            <a:r>
              <a:rPr lang="en-US" altLang="zh-CN" dirty="0">
                <a:latin typeface="+mn-lt"/>
              </a:rPr>
              <a:t>7-Scenes</a:t>
            </a:r>
            <a:r>
              <a:rPr lang="zh-CN" altLang="en-US" dirty="0">
                <a:latin typeface="+mn-lt"/>
              </a:rPr>
              <a:t>数据集上实现了最先进的性能</a:t>
            </a:r>
            <a:endParaRPr lang="en-US" altLang="zh-CN" dirty="0">
              <a:latin typeface="+mn-lt"/>
            </a:endParaRPr>
          </a:p>
        </p:txBody>
      </p:sp>
    </p:spTree>
    <p:extLst>
      <p:ext uri="{BB962C8B-B14F-4D97-AF65-F5344CB8AC3E}">
        <p14:creationId xmlns:p14="http://schemas.microsoft.com/office/powerpoint/2010/main" val="28326926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101</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96</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93</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
        <p:nvSpPr>
          <p:cNvPr id="3" name="ee4pContent1">
            <a:extLst>
              <a:ext uri="{FF2B5EF4-FFF2-40B4-BE49-F238E27FC236}">
                <a16:creationId xmlns:a16="http://schemas.microsoft.com/office/drawing/2014/main" id="{A39BCE69-A07A-5C2E-565F-B4145F2C715D}"/>
              </a:ext>
            </a:extLst>
          </p:cNvPr>
          <p:cNvSpPr txBox="1">
            <a:spLocks/>
          </p:cNvSpPr>
          <p:nvPr>
            <p:custDataLst>
              <p:tags r:id="rId2"/>
            </p:custDataLst>
          </p:nvPr>
        </p:nvSpPr>
        <p:spPr>
          <a:xfrm>
            <a:off x="838199" y="1690690"/>
            <a:ext cx="10515599" cy="95761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离线</a:t>
            </a:r>
            <a:r>
              <a:rPr lang="en-US" altLang="zh-CN" dirty="0">
                <a:latin typeface="+mn-lt"/>
              </a:rPr>
              <a:t>MVS</a:t>
            </a:r>
            <a:r>
              <a:rPr lang="zh-CN" altLang="en-US" dirty="0">
                <a:latin typeface="+mn-lt"/>
              </a:rPr>
              <a:t>方法通常在</a:t>
            </a:r>
            <a:r>
              <a:rPr lang="en-US" altLang="zh-CN" dirty="0">
                <a:latin typeface="+mn-lt"/>
              </a:rPr>
              <a:t>DTU </a:t>
            </a:r>
            <a:r>
              <a:rPr lang="zh-CN" altLang="en-US" dirty="0">
                <a:latin typeface="+mn-lt"/>
              </a:rPr>
              <a:t>数据集上进行训练，然后在 </a:t>
            </a:r>
            <a:r>
              <a:rPr lang="en-US" altLang="zh-CN" dirty="0">
                <a:latin typeface="+mn-lt"/>
              </a:rPr>
              <a:t>DTU</a:t>
            </a:r>
            <a:r>
              <a:rPr lang="zh-CN" altLang="en-US" dirty="0">
                <a:latin typeface="+mn-lt"/>
              </a:rPr>
              <a:t>、</a:t>
            </a:r>
            <a:r>
              <a:rPr lang="en-US" altLang="zh-CN" dirty="0">
                <a:latin typeface="+mn-lt"/>
              </a:rPr>
              <a:t>Tanks and Temples </a:t>
            </a:r>
            <a:r>
              <a:rPr lang="zh-CN" altLang="en-US" dirty="0">
                <a:latin typeface="+mn-lt"/>
              </a:rPr>
              <a:t>和</a:t>
            </a:r>
            <a:r>
              <a:rPr lang="en-US" altLang="zh-CN" dirty="0">
                <a:latin typeface="+mn-lt"/>
              </a:rPr>
              <a:t>ETH3D </a:t>
            </a:r>
            <a:r>
              <a:rPr lang="zh-CN" altLang="en-US" dirty="0">
                <a:latin typeface="+mn-lt"/>
              </a:rPr>
              <a:t>数据集上进行评估</a:t>
            </a:r>
            <a:endParaRPr lang="en-US" altLang="zh-CN" dirty="0">
              <a:latin typeface="+mn-lt"/>
            </a:endParaRPr>
          </a:p>
          <a:p>
            <a:pPr lvl="1"/>
            <a:r>
              <a:rPr lang="zh-CN" altLang="en-US" dirty="0">
                <a:latin typeface="+mn-lt"/>
              </a:rPr>
              <a:t>最近，许多方法在 </a:t>
            </a:r>
            <a:r>
              <a:rPr lang="en-US" altLang="zh-CN" dirty="0">
                <a:latin typeface="+mn-lt"/>
              </a:rPr>
              <a:t>Tanks and Temples </a:t>
            </a:r>
            <a:r>
              <a:rPr lang="zh-CN" altLang="en-US" dirty="0">
                <a:latin typeface="+mn-lt"/>
              </a:rPr>
              <a:t>和 </a:t>
            </a:r>
            <a:r>
              <a:rPr lang="en-US" altLang="zh-CN" dirty="0">
                <a:latin typeface="+mn-lt"/>
              </a:rPr>
              <a:t>ETH3D </a:t>
            </a:r>
            <a:r>
              <a:rPr lang="zh-CN" altLang="en-US" dirty="0">
                <a:latin typeface="+mn-lt"/>
              </a:rPr>
              <a:t>数据集上评估之前，会在 </a:t>
            </a:r>
            <a:r>
              <a:rPr lang="en-US" altLang="zh-CN" dirty="0" err="1">
                <a:latin typeface="+mn-lt"/>
              </a:rPr>
              <a:t>BlendedMVS</a:t>
            </a:r>
            <a:r>
              <a:rPr lang="en-US" altLang="zh-CN" dirty="0">
                <a:latin typeface="+mn-lt"/>
              </a:rPr>
              <a:t> </a:t>
            </a:r>
            <a:r>
              <a:rPr lang="zh-CN" altLang="en-US" dirty="0">
                <a:latin typeface="+mn-lt"/>
              </a:rPr>
              <a:t>数据集上进一步微调 </a:t>
            </a:r>
            <a:r>
              <a:rPr lang="en-US" altLang="zh-CN" dirty="0">
                <a:latin typeface="+mn-lt"/>
              </a:rPr>
              <a:t>DTU </a:t>
            </a:r>
            <a:r>
              <a:rPr lang="zh-CN" altLang="en-US" dirty="0">
                <a:latin typeface="+mn-lt"/>
              </a:rPr>
              <a:t>预训练模型，因为 </a:t>
            </a:r>
            <a:r>
              <a:rPr lang="en-US" altLang="zh-CN" dirty="0" err="1">
                <a:latin typeface="+mn-lt"/>
              </a:rPr>
              <a:t>BlendedMVS</a:t>
            </a:r>
            <a:r>
              <a:rPr lang="en-US" altLang="zh-CN" dirty="0">
                <a:latin typeface="+mn-lt"/>
              </a:rPr>
              <a:t> </a:t>
            </a:r>
            <a:r>
              <a:rPr lang="zh-CN" altLang="en-US" dirty="0">
                <a:latin typeface="+mn-lt"/>
              </a:rPr>
              <a:t>包含大规模场景</a:t>
            </a:r>
            <a:endParaRPr lang="en-US" altLang="zh-CN" dirty="0">
              <a:latin typeface="+mn-lt"/>
            </a:endParaRPr>
          </a:p>
        </p:txBody>
      </p:sp>
    </p:spTree>
    <p:extLst>
      <p:ext uri="{BB962C8B-B14F-4D97-AF65-F5344CB8AC3E}">
        <p14:creationId xmlns:p14="http://schemas.microsoft.com/office/powerpoint/2010/main" val="1394893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pic>
        <p:nvPicPr>
          <p:cNvPr id="6" name="图片 5">
            <a:extLst>
              <a:ext uri="{FF2B5EF4-FFF2-40B4-BE49-F238E27FC236}">
                <a16:creationId xmlns:a16="http://schemas.microsoft.com/office/drawing/2014/main" id="{06C64D3F-DC05-E3C2-79B1-0BB402E2427D}"/>
              </a:ext>
            </a:extLst>
          </p:cNvPr>
          <p:cNvPicPr>
            <a:picLocks noChangeAspect="1"/>
          </p:cNvPicPr>
          <p:nvPr/>
        </p:nvPicPr>
        <p:blipFill>
          <a:blip r:embed="rId6"/>
          <a:stretch>
            <a:fillRect/>
          </a:stretch>
        </p:blipFill>
        <p:spPr>
          <a:xfrm>
            <a:off x="838200" y="1690688"/>
            <a:ext cx="5581214" cy="5167312"/>
          </a:xfrm>
          <a:prstGeom prst="rect">
            <a:avLst/>
          </a:prstGeom>
        </p:spPr>
      </p:pic>
      <p:sp>
        <p:nvSpPr>
          <p:cNvPr id="7" name="ee4pContent1">
            <a:extLst>
              <a:ext uri="{FF2B5EF4-FFF2-40B4-BE49-F238E27FC236}">
                <a16:creationId xmlns:a16="http://schemas.microsoft.com/office/drawing/2014/main" id="{8896729E-FBE3-DEDE-8826-E74439EA185D}"/>
              </a:ext>
            </a:extLst>
          </p:cNvPr>
          <p:cNvSpPr txBox="1">
            <a:spLocks/>
          </p:cNvSpPr>
          <p:nvPr>
            <p:custDataLst>
              <p:tags r:id="rId2"/>
            </p:custDataLst>
          </p:nvPr>
        </p:nvSpPr>
        <p:spPr>
          <a:xfrm>
            <a:off x="6419414" y="1690688"/>
            <a:ext cx="4934386" cy="5098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上表总结了离线</a:t>
            </a:r>
            <a:r>
              <a:rPr lang="en-US" altLang="zh-CN" dirty="0">
                <a:latin typeface="+mn-lt"/>
              </a:rPr>
              <a:t>MVS</a:t>
            </a:r>
            <a:r>
              <a:rPr lang="zh-CN" altLang="en-US" dirty="0">
                <a:latin typeface="+mn-lt"/>
              </a:rPr>
              <a:t>方法的定量结果</a:t>
            </a:r>
            <a:endParaRPr lang="en-US" altLang="zh-CN" dirty="0">
              <a:latin typeface="+mn-lt"/>
            </a:endParaRPr>
          </a:p>
          <a:p>
            <a:pPr lvl="1"/>
            <a:r>
              <a:rPr lang="zh-CN" altLang="en-US" dirty="0">
                <a:latin typeface="+mn-lt"/>
              </a:rPr>
              <a:t>与那些使用直接三维卷积神经网络进行正则化的方法相比，使用循环神经网络和由粗到精正则化的方法性能要好得多</a:t>
            </a:r>
            <a:endParaRPr lang="en-US" altLang="zh-CN" dirty="0">
              <a:latin typeface="+mn-lt"/>
            </a:endParaRPr>
          </a:p>
          <a:p>
            <a:pPr lvl="1"/>
            <a:r>
              <a:rPr lang="zh-CN" altLang="en-US" dirty="0">
                <a:latin typeface="+mn-lt"/>
              </a:rPr>
              <a:t>虽然基于循环神经网络的方法时间效率较低，但是其令人印象深刻的性能以及在内存和运行时间方面的效率，由粗到精的方法已成为该领域的主流</a:t>
            </a:r>
            <a:endParaRPr lang="en-US" altLang="zh-CN" dirty="0">
              <a:latin typeface="+mn-lt"/>
            </a:endParaRPr>
          </a:p>
          <a:p>
            <a:pPr lvl="1"/>
            <a:r>
              <a:rPr lang="zh-CN" altLang="en-US" dirty="0">
                <a:latin typeface="+mn-lt"/>
              </a:rPr>
              <a:t>此外，基于传统 </a:t>
            </a:r>
            <a:r>
              <a:rPr lang="en-US" altLang="zh-CN" dirty="0" err="1">
                <a:latin typeface="+mn-lt"/>
              </a:rPr>
              <a:t>PatchMatch</a:t>
            </a:r>
            <a:r>
              <a:rPr lang="en-US" altLang="zh-CN" dirty="0">
                <a:latin typeface="+mn-lt"/>
              </a:rPr>
              <a:t> </a:t>
            </a:r>
            <a:r>
              <a:rPr lang="zh-CN" altLang="en-US" dirty="0">
                <a:latin typeface="+mn-lt"/>
              </a:rPr>
              <a:t>或 </a:t>
            </a:r>
            <a:r>
              <a:rPr lang="en-US" altLang="zh-CN" dirty="0">
                <a:latin typeface="+mn-lt"/>
              </a:rPr>
              <a:t>RAFT </a:t>
            </a:r>
            <a:r>
              <a:rPr lang="zh-CN" altLang="en-US" dirty="0">
                <a:latin typeface="+mn-lt"/>
              </a:rPr>
              <a:t>的迭代方法也越来越流行，因为它们在更轻量级的结构下实现了与最先进方法相当的性能</a:t>
            </a:r>
            <a:endParaRPr lang="en-US" altLang="zh-CN" dirty="0">
              <a:latin typeface="+mn-lt"/>
            </a:endParaRPr>
          </a:p>
          <a:p>
            <a:pPr lvl="1"/>
            <a:r>
              <a:rPr lang="zh-CN" altLang="en-US" dirty="0">
                <a:latin typeface="+mn-lt"/>
              </a:rPr>
              <a:t>基准测试中，多数基于学习的方法在 </a:t>
            </a:r>
            <a:r>
              <a:rPr lang="en-US" altLang="zh-CN" dirty="0">
                <a:latin typeface="+mn-lt"/>
              </a:rPr>
              <a:t>DTU </a:t>
            </a:r>
            <a:r>
              <a:rPr lang="zh-CN" altLang="en-US" dirty="0">
                <a:latin typeface="+mn-lt"/>
              </a:rPr>
              <a:t>和 </a:t>
            </a:r>
            <a:r>
              <a:rPr lang="en-US" altLang="zh-CN" dirty="0">
                <a:latin typeface="+mn-lt"/>
              </a:rPr>
              <a:t>Tanks and Temples </a:t>
            </a:r>
            <a:r>
              <a:rPr lang="zh-CN" altLang="en-US" dirty="0">
                <a:latin typeface="+mn-lt"/>
              </a:rPr>
              <a:t>数据集上的性能明显优于传统方法</a:t>
            </a:r>
            <a:endParaRPr lang="en-US" altLang="zh-CN" dirty="0">
              <a:latin typeface="+mn-lt"/>
            </a:endParaRPr>
          </a:p>
          <a:p>
            <a:pPr lvl="1"/>
            <a:r>
              <a:rPr lang="zh-CN" altLang="en-US" dirty="0">
                <a:latin typeface="+mn-lt"/>
              </a:rPr>
              <a:t>然而，在</a:t>
            </a:r>
            <a:r>
              <a:rPr lang="en-US" altLang="zh-CN" dirty="0">
                <a:latin typeface="+mn-lt"/>
              </a:rPr>
              <a:t>ETH3D</a:t>
            </a:r>
            <a:r>
              <a:rPr lang="zh-CN" altLang="en-US" dirty="0">
                <a:latin typeface="+mn-lt"/>
              </a:rPr>
              <a:t>数据集上，传统方法的性能优于所有现有的基于学习的方法</a:t>
            </a:r>
            <a:endParaRPr lang="en-US" altLang="zh-CN" dirty="0">
              <a:latin typeface="+mn-lt"/>
            </a:endParaRPr>
          </a:p>
          <a:p>
            <a:pPr lvl="1"/>
            <a:r>
              <a:rPr lang="zh-CN" altLang="en-US" dirty="0">
                <a:latin typeface="+mn-lt"/>
              </a:rPr>
              <a:t>可以推测，人造环境中强烈的视角变化和大量无纹理区域仍然使基于学习的方法难以应对</a:t>
            </a:r>
            <a:endParaRPr lang="en-US" altLang="zh-CN" dirty="0">
              <a:latin typeface="+mn-lt"/>
            </a:endParaRPr>
          </a:p>
          <a:p>
            <a:pPr lvl="1"/>
            <a:r>
              <a:rPr lang="zh-CN" altLang="en-US" dirty="0">
                <a:latin typeface="+mn-lt"/>
              </a:rPr>
              <a:t>因此，关注 </a:t>
            </a:r>
            <a:r>
              <a:rPr lang="en-US" altLang="zh-CN" dirty="0">
                <a:latin typeface="+mn-lt"/>
              </a:rPr>
              <a:t>ETH3D </a:t>
            </a:r>
            <a:r>
              <a:rPr lang="zh-CN" altLang="en-US" dirty="0">
                <a:latin typeface="+mn-lt"/>
              </a:rPr>
              <a:t>以评估基于学习的方法在真实场景中的鲁棒性是很有价值的。</a:t>
            </a:r>
            <a:endParaRPr lang="en-US" altLang="zh-CN" dirty="0">
              <a:latin typeface="+mn-lt"/>
            </a:endParaRPr>
          </a:p>
        </p:txBody>
      </p:sp>
    </p:spTree>
    <p:extLst>
      <p:ext uri="{BB962C8B-B14F-4D97-AF65-F5344CB8AC3E}">
        <p14:creationId xmlns:p14="http://schemas.microsoft.com/office/powerpoint/2010/main" val="414298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pic>
        <p:nvPicPr>
          <p:cNvPr id="5" name="图片 4">
            <a:extLst>
              <a:ext uri="{FF2B5EF4-FFF2-40B4-BE49-F238E27FC236}">
                <a16:creationId xmlns:a16="http://schemas.microsoft.com/office/drawing/2014/main" id="{5C3FCCAA-478A-5B75-084B-21F55E48CB02}"/>
              </a:ext>
            </a:extLst>
          </p:cNvPr>
          <p:cNvPicPr>
            <a:picLocks noChangeAspect="1"/>
          </p:cNvPicPr>
          <p:nvPr/>
        </p:nvPicPr>
        <p:blipFill>
          <a:blip r:embed="rId6"/>
          <a:stretch>
            <a:fillRect/>
          </a:stretch>
        </p:blipFill>
        <p:spPr>
          <a:xfrm>
            <a:off x="3517421" y="1690688"/>
            <a:ext cx="5157158" cy="4043800"/>
          </a:xfrm>
          <a:prstGeom prst="rect">
            <a:avLst/>
          </a:prstGeom>
        </p:spPr>
      </p:pic>
      <p:sp>
        <p:nvSpPr>
          <p:cNvPr id="6" name="ee4pContent1">
            <a:extLst>
              <a:ext uri="{FF2B5EF4-FFF2-40B4-BE49-F238E27FC236}">
                <a16:creationId xmlns:a16="http://schemas.microsoft.com/office/drawing/2014/main" id="{BF52E35B-975B-2128-1609-6DE84C3AE439}"/>
              </a:ext>
            </a:extLst>
          </p:cNvPr>
          <p:cNvSpPr txBox="1">
            <a:spLocks/>
          </p:cNvSpPr>
          <p:nvPr>
            <p:custDataLst>
              <p:tags r:id="rId2"/>
            </p:custDataLst>
          </p:nvPr>
        </p:nvSpPr>
        <p:spPr>
          <a:xfrm>
            <a:off x="2872799" y="5734488"/>
            <a:ext cx="6446401" cy="1043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最先进的离线方法在</a:t>
            </a:r>
            <a:r>
              <a:rPr lang="en-US" altLang="zh-CN" dirty="0">
                <a:latin typeface="+mn-lt"/>
              </a:rPr>
              <a:t>DTU</a:t>
            </a:r>
            <a:r>
              <a:rPr lang="zh-CN" altLang="en-US" dirty="0">
                <a:latin typeface="+mn-lt"/>
              </a:rPr>
              <a:t>数据集上的</a:t>
            </a:r>
            <a:r>
              <a:rPr lang="en-US" altLang="zh-CN" dirty="0">
                <a:latin typeface="+mn-lt"/>
              </a:rPr>
              <a:t>GPU</a:t>
            </a:r>
            <a:r>
              <a:rPr lang="zh-CN" altLang="en-US" dirty="0">
                <a:latin typeface="+mn-lt"/>
              </a:rPr>
              <a:t>内存消耗和运行时间</a:t>
            </a:r>
            <a:endParaRPr lang="en-US" altLang="zh-CN" dirty="0">
              <a:latin typeface="+mn-lt"/>
            </a:endParaRPr>
          </a:p>
          <a:p>
            <a:pPr lvl="1"/>
            <a:r>
              <a:rPr lang="zh-CN" altLang="en-US" dirty="0">
                <a:latin typeface="+mn-lt"/>
              </a:rPr>
              <a:t>图像分辨率和图像数量分别设置为</a:t>
            </a:r>
            <a:r>
              <a:rPr lang="en-US" altLang="zh-CN" dirty="0">
                <a:latin typeface="+mn-lt"/>
              </a:rPr>
              <a:t>1600×1152</a:t>
            </a:r>
            <a:r>
              <a:rPr lang="zh-CN" altLang="en-US" dirty="0">
                <a:latin typeface="+mn-lt"/>
              </a:rPr>
              <a:t>和</a:t>
            </a:r>
            <a:r>
              <a:rPr lang="en-US" altLang="zh-CN" dirty="0">
                <a:latin typeface="+mn-lt"/>
              </a:rPr>
              <a:t>5</a:t>
            </a:r>
          </a:p>
          <a:p>
            <a:pPr lvl="1"/>
            <a:r>
              <a:rPr lang="zh-CN" altLang="en-US" dirty="0">
                <a:latin typeface="+mn-lt"/>
              </a:rPr>
              <a:t>为了公平比较，实验在一台配备</a:t>
            </a:r>
            <a:r>
              <a:rPr lang="en-US" altLang="zh-CN" dirty="0">
                <a:latin typeface="+mn-lt"/>
              </a:rPr>
              <a:t>NVIDIA 2080 Ti GPU</a:t>
            </a:r>
            <a:r>
              <a:rPr lang="zh-CN" altLang="en-US" dirty="0">
                <a:latin typeface="+mn-lt"/>
              </a:rPr>
              <a:t>的工作站上进行</a:t>
            </a:r>
            <a:endParaRPr lang="en-US" altLang="zh-CN" dirty="0">
              <a:latin typeface="+mn-lt"/>
            </a:endParaRPr>
          </a:p>
        </p:txBody>
      </p:sp>
    </p:spTree>
    <p:extLst>
      <p:ext uri="{BB962C8B-B14F-4D97-AF65-F5344CB8AC3E}">
        <p14:creationId xmlns:p14="http://schemas.microsoft.com/office/powerpoint/2010/main" val="447642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5.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9.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33"/>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30"/>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7"/>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23"/>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20"/>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9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7"/>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9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0"/>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9"/>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9"/>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320.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7"/>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9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0"/>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9"/>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9"/>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1.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5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3.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24.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3.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2.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66"/>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64"/>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62"/>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59"/>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56"/>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43"/>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41"/>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6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3.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17"/>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9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80"/>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69"/>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9"/>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2.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8"/>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6"/>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4"/>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1"/>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1.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8"/>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6"/>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4"/>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1"/>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8.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8"/>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6"/>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4"/>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1"/>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78"/>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76"/>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74"/>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71"/>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2.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5.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0"/>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7"/>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4"/>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8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2.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0"/>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7"/>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4"/>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82"/>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1.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0"/>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7"/>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4"/>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8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90"/>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87"/>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84"/>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8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8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7.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8.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9"/>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4"/>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1"/>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6"/>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93"/>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49.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9"/>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4"/>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1"/>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6"/>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93"/>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8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5.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9"/>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4"/>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1"/>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6"/>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93"/>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96.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9"/>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4"/>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1"/>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6"/>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93"/>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2.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109"/>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104"/>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101"/>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96"/>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93"/>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17"/>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9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80"/>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7"/>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5373</TotalTime>
  <Words>13832</Words>
  <Application>Microsoft Office PowerPoint</Application>
  <PresentationFormat>宽屏</PresentationFormat>
  <Paragraphs>1349</Paragraphs>
  <Slides>118</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118</vt:i4>
      </vt:variant>
    </vt:vector>
  </HeadingPairs>
  <TitlesOfParts>
    <vt:vector size="127"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Camera Calibration—相机参数矩阵的作用</vt:lpstr>
      <vt:lpstr>Camera Calibration—SfM(COLMAP)</vt:lpstr>
      <vt:lpstr>Camera Calibration—SfM(COLMAP)</vt:lpstr>
      <vt:lpstr>Preliminaries</vt:lpstr>
      <vt:lpstr>View Selection</vt:lpstr>
      <vt:lpstr>View Selection</vt:lpstr>
      <vt:lpstr>Preliminaries</vt:lpstr>
      <vt:lpstr>Multi-view Depth Estimation with Plane Sweep</vt:lpstr>
      <vt:lpstr>Multi-view Depth Estimation with Plane Sweep</vt:lpstr>
      <vt:lpstr>Multi-view Depth Estimation with Plane Sweep</vt:lpstr>
      <vt:lpstr>Preliminaries</vt:lpstr>
      <vt:lpstr>Depth Fusion</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vt:lpstr>
      <vt:lpstr>Cost Volume Construction—Online MVS</vt:lpstr>
      <vt:lpstr>Cost Volume Construction—Offline MVS</vt:lpstr>
      <vt:lpstr>Supervised Depth Estimation</vt:lpstr>
      <vt:lpstr>Cost Volume Regularization</vt:lpstr>
      <vt:lpstr>Cost Volume Regularization—Online MVS</vt:lpstr>
      <vt:lpstr>Cost Volume Regularization—Online MVS</vt:lpstr>
      <vt:lpstr>Cost Volume Regularization—Offline MVS</vt:lpstr>
      <vt:lpstr>Cost Volume Regularization—Offline MVS</vt:lpstr>
      <vt:lpstr>Cost Volume Regularization—Offline MVS</vt:lpstr>
      <vt:lpstr>Cost Volume Regularization—Offline MVS</vt:lpstr>
      <vt:lpstr>Cost Volume Regularization—Offline MVS</vt:lpstr>
      <vt:lpstr>Supervised Depth Estimation</vt:lpstr>
      <vt:lpstr>Iterative Update</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NeRF-based Methods</vt:lpstr>
      <vt:lpstr>None Depth Estimation</vt:lpstr>
      <vt:lpstr>3D Gaussian Splatting-based Methods</vt:lpstr>
      <vt:lpstr>3D Gaussian Splatting-based Methods</vt:lpstr>
      <vt:lpstr>None Depth Estimation</vt:lpstr>
      <vt:lpstr>Large Feed-forward Methods</vt:lpstr>
      <vt:lpstr>MVS</vt:lpstr>
      <vt:lpstr>Discussions</vt:lpstr>
      <vt:lpstr>Supervised Online MVS with Depth Estimation</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Supervised Offline MVS with Depth Estimation —Memory Consumption and Run-time</vt:lpstr>
      <vt:lpstr>Discussions</vt:lpstr>
      <vt:lpstr>Unsupervised MVS with Depth Estimation</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2045</cp:revision>
  <cp:lastPrinted>1999-12-31T16:00:00Z</cp:lastPrinted>
  <dcterms:created xsi:type="dcterms:W3CDTF">2024-08-29T02:15:38Z</dcterms:created>
  <dcterms:modified xsi:type="dcterms:W3CDTF">2024-12-31T10:38:34Z</dcterms:modified>
</cp:coreProperties>
</file>